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0"/>
  </p:notesMasterIdLst>
  <p:sldIdLst>
    <p:sldId id="256" r:id="rId2"/>
    <p:sldId id="288" r:id="rId3"/>
    <p:sldId id="289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91" r:id="rId15"/>
    <p:sldId id="27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FFFF"/>
    <a:srgbClr val="4115E1"/>
    <a:srgbClr val="C5F1AD"/>
    <a:srgbClr val="6C6706"/>
    <a:srgbClr val="808000"/>
    <a:srgbClr val="025370"/>
    <a:srgbClr val="0B5C67"/>
    <a:srgbClr val="113B61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5" autoAdjust="0"/>
    <p:restoredTop sz="94492" autoAdjust="0"/>
  </p:normalViewPr>
  <p:slideViewPr>
    <p:cSldViewPr>
      <p:cViewPr>
        <p:scale>
          <a:sx n="80" d="100"/>
          <a:sy n="80" d="100"/>
        </p:scale>
        <p:origin x="-126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standard"/>
        <c:ser>
          <c:idx val="2"/>
          <c:order val="0"/>
          <c:tx>
            <c:strRef>
              <c:f>Sheet1!$A$3</c:f>
              <c:strCache>
                <c:ptCount val="1"/>
                <c:pt idx="0">
                  <c:v>Доходы Первомайского сельского поселения </c:v>
                </c:pt>
              </c:strCache>
            </c:strRef>
          </c:tx>
          <c:spPr>
            <a:solidFill>
              <a:srgbClr val="FF0000"/>
            </a:solidFill>
            <a:ln w="778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172532417033031E-2"/>
                  <c:y val="-5.7825997475690276E-2"/>
                </c:manualLayout>
              </c:layout>
              <c:showVal val="1"/>
            </c:dLbl>
            <c:dLbl>
              <c:idx val="1"/>
              <c:layout>
                <c:manualLayout>
                  <c:x val="1.5747258241147813E-3"/>
                  <c:y val="-6.6499897097043875E-2"/>
                </c:manualLayout>
              </c:layout>
              <c:showVal val="1"/>
            </c:dLbl>
            <c:dLbl>
              <c:idx val="2"/>
              <c:layout>
                <c:manualLayout>
                  <c:x val="6.2989032964591253E-3"/>
                  <c:y val="-8.9630296087320024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lang="ru-RU" sz="2400">
                    <a:solidFill>
                      <a:srgbClr val="FF0000"/>
                    </a:solidFill>
                  </a:defRPr>
                </a:pPr>
                <a:endParaRPr lang="ru-RU"/>
              </a:p>
            </c:txPr>
          </c:dLbls>
          <c:cat>
            <c:strRef>
              <c:f>Sheet1!$B$1:$D$1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7319</c:v>
                </c:pt>
                <c:pt idx="1">
                  <c:v>7058.7</c:v>
                </c:pt>
                <c:pt idx="2">
                  <c:v>6274.2</c:v>
                </c:pt>
              </c:numCache>
            </c:numRef>
          </c:val>
        </c:ser>
        <c:shape val="cylinder"/>
        <c:axId val="102276096"/>
        <c:axId val="102286080"/>
        <c:axId val="102240704"/>
      </c:bar3DChart>
      <c:catAx>
        <c:axId val="102276096"/>
        <c:scaling>
          <c:orientation val="minMax"/>
        </c:scaling>
        <c:axPos val="b"/>
        <c:numFmt formatCode="General" sourceLinked="1"/>
        <c:tickLblPos val="low"/>
        <c:spPr>
          <a:ln w="194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2286080"/>
        <c:crossesAt val="1000"/>
        <c:auto val="1"/>
        <c:lblAlgn val="ctr"/>
        <c:lblOffset val="100"/>
        <c:tickLblSkip val="1"/>
        <c:tickMarkSkip val="1"/>
      </c:catAx>
      <c:valAx>
        <c:axId val="102286080"/>
        <c:scaling>
          <c:orientation val="minMax"/>
          <c:max val="10000"/>
          <c:min val="1000"/>
        </c:scaling>
        <c:axPos val="l"/>
        <c:majorGridlines>
          <c:spPr>
            <a:ln w="1945">
              <a:solidFill>
                <a:schemeClr val="tx1"/>
              </a:solidFill>
              <a:prstDash val="solid"/>
            </a:ln>
          </c:spPr>
        </c:majorGridlines>
        <c:numFmt formatCode="General" sourceLinked="0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2276096"/>
        <c:crosses val="autoZero"/>
        <c:crossBetween val="between"/>
        <c:majorUnit val="1000"/>
        <c:minorUnit val="500"/>
      </c:valAx>
      <c:serAx>
        <c:axId val="102240704"/>
        <c:scaling>
          <c:orientation val="minMax"/>
        </c:scaling>
        <c:axPos val="b"/>
        <c:tickLblPos val="nextTo"/>
        <c:crossAx val="102286080"/>
        <c:crosses val="autoZero"/>
      </c:serAx>
    </c:plotArea>
    <c:legend>
      <c:legendPos val="r"/>
      <c:layout/>
      <c:txPr>
        <a:bodyPr/>
        <a:lstStyle/>
        <a:p>
          <a:pPr>
            <a:defRPr sz="1800"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</c:chart>
  <c:spPr>
    <a:solidFill>
      <a:srgbClr val="00FFFF"/>
    </a:solidFill>
    <a:ln w="9525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27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7600089040087993E-2"/>
          <c:y val="5.4054054054054078E-2"/>
          <c:w val="0.96077201123351719"/>
          <c:h val="0.44624606564001779"/>
        </c:manualLayout>
      </c:layout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ln w="6642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7058.7</c:v>
                </c:pt>
                <c:pt idx="1">
                  <c:v>38.6</c:v>
                </c:pt>
                <c:pt idx="2">
                  <c:v>34.6</c:v>
                </c:pt>
              </c:numCache>
            </c:numRef>
          </c:val>
        </c:ser>
        <c:marker val="1"/>
        <c:axId val="79999744"/>
        <c:axId val="80001664"/>
      </c:lineChart>
      <c:catAx>
        <c:axId val="79999744"/>
        <c:scaling>
          <c:orientation val="minMax"/>
        </c:scaling>
        <c:axPos val="b"/>
        <c:tickLblPos val="none"/>
        <c:spPr>
          <a:ln w="4982">
            <a:noFill/>
          </a:ln>
        </c:spPr>
        <c:crossAx val="80001664"/>
        <c:crosses val="autoZero"/>
        <c:auto val="1"/>
        <c:lblAlgn val="ctr"/>
        <c:lblOffset val="100"/>
        <c:tickMarkSkip val="1"/>
      </c:catAx>
      <c:valAx>
        <c:axId val="80001664"/>
        <c:scaling>
          <c:orientation val="minMax"/>
          <c:max val="12"/>
          <c:min val="0"/>
        </c:scaling>
        <c:delete val="1"/>
        <c:axPos val="l"/>
        <c:numFmt formatCode="General" sourceLinked="1"/>
        <c:tickLblPos val="none"/>
        <c:crossAx val="79999744"/>
        <c:crosses val="autoZero"/>
        <c:crossBetween val="between"/>
        <c:majorUnit val="1"/>
        <c:minorUnit val="1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49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view3D>
      <c:hPercent val="60"/>
      <c:depthPercent val="100"/>
      <c:rAngAx val="1"/>
    </c:view3D>
    <c:plotArea>
      <c:layout>
        <c:manualLayout>
          <c:layoutTarget val="inner"/>
          <c:xMode val="edge"/>
          <c:yMode val="edge"/>
          <c:x val="0.14516125552799056"/>
          <c:y val="2.9848956176586443E-2"/>
          <c:w val="0.85483870967741959"/>
          <c:h val="0.85837810950298454"/>
        </c:manualLayout>
      </c:layout>
      <c:bar3DChart>
        <c:barDir val="col"/>
        <c:grouping val="stacked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spPr>
              <a:solidFill>
                <a:srgbClr val="3333FF"/>
              </a:solidFill>
            </c:spPr>
          </c:dPt>
          <c:dPt>
            <c:idx val="1"/>
            <c:spPr>
              <a:solidFill>
                <a:srgbClr val="3333FF"/>
              </a:solidFill>
            </c:spPr>
          </c:dPt>
          <c:dPt>
            <c:idx val="2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1.8626901089418623E-2"/>
                  <c:y val="-7.51191786771166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ru-RU" dirty="0" smtClean="0"/>
                      <a:t>106,9</a:t>
                    </a:r>
                    <a:endParaRPr lang="ru-RU" dirty="0"/>
                  </a:p>
                </c:rich>
              </c:tx>
            </c:dLbl>
            <c:dLbl>
              <c:idx val="1"/>
              <c:layout>
                <c:manualLayout>
                  <c:x val="8.2040772300722709E-3"/>
                  <c:y val="-6.52471695064185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ru-RU" dirty="0" smtClean="0"/>
                      <a:t>361,0</a:t>
                    </a:r>
                    <a:endParaRPr lang="ru-RU" dirty="0"/>
                  </a:p>
                </c:rich>
              </c:tx>
            </c:dLbl>
            <c:dLbl>
              <c:idx val="2"/>
              <c:layout>
                <c:manualLayout>
                  <c:x val="1.2963311092962698E-2"/>
                  <c:y val="-1.92663778098729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2330,9</a:t>
                    </a:r>
                  </a:p>
                  <a:p>
                    <a:endParaRPr lang="ru-RU" dirty="0"/>
                  </a:p>
                </c:rich>
              </c:tx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SerName val="1"/>
          </c:dLbls>
          <c:cat>
            <c:strRef>
              <c:f>Sheet1!$B$1:$D$1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 formatCode="General">
                  <c:v>2106.9</c:v>
                </c:pt>
                <c:pt idx="1">
                  <c:v>2361</c:v>
                </c:pt>
                <c:pt idx="2" formatCode="General">
                  <c:v>2330.9</c:v>
                </c:pt>
              </c:numCache>
            </c:numRef>
          </c:val>
        </c:ser>
        <c:gapDepth val="0"/>
        <c:shape val="box"/>
        <c:axId val="103973248"/>
        <c:axId val="103974784"/>
        <c:axId val="0"/>
      </c:bar3DChart>
      <c:catAx>
        <c:axId val="10397324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03974784"/>
        <c:crossesAt val="0"/>
        <c:auto val="1"/>
        <c:lblAlgn val="ctr"/>
        <c:lblOffset val="100"/>
        <c:tickLblSkip val="1"/>
        <c:tickMarkSkip val="1"/>
      </c:catAx>
      <c:valAx>
        <c:axId val="103974784"/>
        <c:scaling>
          <c:orientation val="minMax"/>
          <c:max val="2500"/>
          <c:min val="1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 sz="1800" b="1"/>
            </a:pPr>
            <a:endParaRPr lang="ru-RU"/>
          </a:p>
        </c:txPr>
        <c:crossAx val="103973248"/>
        <c:crosses val="autoZero"/>
        <c:crossBetween val="between"/>
        <c:majorUnit val="200"/>
        <c:minorUnit val="2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27"/>
      <c:perspective val="0"/>
    </c:view3D>
    <c:plotArea>
      <c:layout>
        <c:manualLayout>
          <c:layoutTarget val="inner"/>
          <c:xMode val="edge"/>
          <c:yMode val="edge"/>
          <c:x val="0.11474591143780045"/>
          <c:y val="0.29253424969277686"/>
          <c:w val="0.55056179775280878"/>
          <c:h val="0.391566265060241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800">
              <a:solidFill>
                <a:schemeClr val="tx1"/>
              </a:solidFill>
              <a:prstDash val="solid"/>
            </a:ln>
          </c:spPr>
          <c:explosion val="30"/>
          <c:dPt>
            <c:idx val="0"/>
            <c:spPr>
              <a:solidFill>
                <a:srgbClr val="00FFFF"/>
              </a:solidFill>
              <a:ln w="118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3333FF"/>
              </a:solidFill>
              <a:ln w="118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8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B050"/>
              </a:solidFill>
              <a:ln w="118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FF0000"/>
              </a:solidFill>
              <a:ln w="118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C5F1AD"/>
              </a:solidFill>
              <a:ln w="118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6396851234834796E-2"/>
                  <c:y val="-0.15273132765918715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sz="1100" b="1" dirty="0"/>
                      <a:t>Налоги на прибыль, доходы </a:t>
                    </a:r>
                    <a:r>
                      <a:rPr lang="ru-RU" sz="1100" b="1" dirty="0" smtClean="0"/>
                      <a:t>36,6%</a:t>
                    </a:r>
                    <a:endParaRPr lang="ru-RU" sz="1100" b="1" dirty="0"/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9.7620113436935663E-2"/>
                  <c:y val="0.1896820809248555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sz="1100" dirty="0"/>
                      <a:t>Налоги на совокупный доход </a:t>
                    </a:r>
                    <a:r>
                      <a:rPr lang="ru-RU" sz="1100" dirty="0" smtClean="0"/>
                      <a:t>1,9%</a:t>
                    </a:r>
                    <a:endParaRPr lang="ru-RU" sz="1100" dirty="0"/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6922730625429205"/>
                  <c:y val="0.1462038596331528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sz="1100" dirty="0"/>
                      <a:t>Н</a:t>
                    </a:r>
                    <a:r>
                      <a:rPr lang="ru-RU" dirty="0"/>
                      <a:t>алоги на имущество </a:t>
                    </a:r>
                    <a:r>
                      <a:rPr lang="ru-RU" dirty="0" smtClean="0"/>
                      <a:t>24,9%</a:t>
                    </a:r>
                    <a:endParaRPr lang="ru-RU" dirty="0"/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7.2678485133657197E-2"/>
                  <c:y val="-0.22781643985253294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sz="1100" dirty="0" smtClean="0"/>
                      <a:t>Налоги на  товары (работы, услуги),реализуемые на территории Российской Федерации</a:t>
                    </a:r>
                    <a:r>
                      <a:rPr lang="ru-RU" dirty="0" smtClean="0"/>
                      <a:t> 27,9%</a:t>
                    </a:r>
                    <a:endParaRPr lang="ru-RU" dirty="0"/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  <c:showPercent val="1"/>
            </c:dLbl>
            <c:dLbl>
              <c:idx val="4"/>
              <c:layout>
                <c:manualLayout>
                  <c:x val="-4.5372712418926639E-2"/>
                  <c:y val="-3.6822969490845112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sz="1100" dirty="0" smtClean="0"/>
                      <a:t>Доходы от использования имущества, находящегося в государственной и муниципальной собственности</a:t>
                    </a:r>
                    <a:r>
                      <a:rPr lang="ru-RU" dirty="0" smtClean="0"/>
                      <a:t> 3.1%</a:t>
                    </a:r>
                    <a:endParaRPr lang="ru-RU" dirty="0"/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0.12816262685352384"/>
                  <c:y val="-2.6204769923990689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 smtClean="0"/>
                      <a:t>Остальные </a:t>
                    </a:r>
                    <a:r>
                      <a:rPr lang="en-US" dirty="0" smtClean="0"/>
                      <a:t>5,6</a:t>
                    </a:r>
                    <a:endParaRPr lang="en-US" dirty="0"/>
                  </a:p>
                </c:rich>
              </c:tx>
              <c:numFmt formatCode="@" sourceLinked="0"/>
              <c:spPr>
                <a:noFill/>
                <a:ln w="23600">
                  <a:noFill/>
                </a:ln>
              </c:spPr>
              <c:dLblPos val="bestFit"/>
              <c:showVal val="1"/>
            </c:dLbl>
            <c:dLbl>
              <c:idx val="6"/>
              <c:layout>
                <c:manualLayout>
                  <c:xMode val="edge"/>
                  <c:yMode val="edge"/>
                  <c:x val="0.55280898876404472"/>
                  <c:y val="0.6405622489959836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sz="1100"/>
                      <a:t>Е</a:t>
                    </a:r>
                    <a:r>
                      <a:t>диный сельскохозяйственный налог   1%</a:t>
                    </a:r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</c:dLbl>
            <c:dLbl>
              <c:idx val="7"/>
              <c:layout>
                <c:manualLayout>
                  <c:xMode val="edge"/>
                  <c:yMode val="edge"/>
                  <c:x val="0.41123595505617966"/>
                  <c:y val="0.5582329317269073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sz="1100"/>
                      <a:t>Ш</a:t>
                    </a:r>
                    <a:r>
                      <a:t>трафы, санкции, возмещение ущерба 07%</a:t>
                    </a:r>
                  </a:p>
                </c:rich>
              </c:tx>
              <c:spPr>
                <a:noFill/>
                <a:ln w="23600">
                  <a:noFill/>
                </a:ln>
              </c:spPr>
              <c:dLblPos val="bestFit"/>
            </c:dLbl>
            <c:numFmt formatCode="0%" sourceLinked="0"/>
            <c:spPr>
              <a:noFill/>
              <a:ln w="236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Sheet1!$B$1:$G$1</c:f>
              <c:strCache>
                <c:ptCount val="6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  <c:pt idx="4">
                  <c:v>5 кв</c:v>
                </c:pt>
                <c:pt idx="5">
                  <c:v>6 кв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36.6</c:v>
                </c:pt>
                <c:pt idx="1">
                  <c:v>1.9000000000000001</c:v>
                </c:pt>
                <c:pt idx="2">
                  <c:v>24.9</c:v>
                </c:pt>
                <c:pt idx="3">
                  <c:v>27.9</c:v>
                </c:pt>
                <c:pt idx="4">
                  <c:v>3.1</c:v>
                </c:pt>
                <c:pt idx="5">
                  <c:v>5.6</c:v>
                </c:pt>
              </c:numCache>
            </c:numRef>
          </c:val>
        </c:ser>
      </c:pie3DChart>
      <c:spPr>
        <a:solidFill>
          <a:srgbClr val="00B0F0"/>
        </a:solidFill>
        <a:ln w="23600">
          <a:noFill/>
        </a:ln>
      </c:spPr>
    </c:plotArea>
    <c:plotVisOnly val="1"/>
    <c:dispBlanksAs val="zero"/>
  </c:chart>
  <c:spPr>
    <a:solidFill>
      <a:srgbClr val="00B0F0"/>
    </a:solidFill>
    <a:ln>
      <a:noFill/>
    </a:ln>
  </c:spPr>
  <c:txPr>
    <a:bodyPr/>
    <a:lstStyle/>
    <a:p>
      <a:pPr>
        <a:defRPr sz="102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29949568756366"/>
          <c:y val="4.9538085511866219E-2"/>
          <c:w val="0.87806744169926032"/>
          <c:h val="0.81294964028776984"/>
        </c:manualLayout>
      </c:layout>
      <c:bar3DChart>
        <c:barDir val="col"/>
        <c:grouping val="clustered"/>
        <c:ser>
          <c:idx val="2"/>
          <c:order val="0"/>
          <c:tx>
            <c:strRef>
              <c:f>Sheet1!$A$3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Sheet1!$B$1:$D$1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5212.1000000000004</c:v>
                </c:pt>
                <c:pt idx="1">
                  <c:v>4697.7</c:v>
                </c:pt>
                <c:pt idx="2">
                  <c:v>3943.3</c:v>
                </c:pt>
              </c:numCache>
            </c:numRef>
          </c:val>
          <c:shape val="cylinder"/>
        </c:ser>
        <c:gapDepth val="0"/>
        <c:shape val="box"/>
        <c:axId val="109721088"/>
        <c:axId val="117440512"/>
        <c:axId val="0"/>
      </c:bar3DChart>
      <c:catAx>
        <c:axId val="10972108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7440512"/>
        <c:crossesAt val="0"/>
        <c:auto val="1"/>
        <c:lblAlgn val="ctr"/>
        <c:lblOffset val="100"/>
        <c:tickLblSkip val="1"/>
        <c:tickMarkSkip val="1"/>
      </c:catAx>
      <c:valAx>
        <c:axId val="117440512"/>
        <c:scaling>
          <c:orientation val="minMax"/>
          <c:max val="7000"/>
          <c:min val="500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721088"/>
        <c:crosses val="autoZero"/>
        <c:crossBetween val="between"/>
        <c:majorUnit val="500"/>
        <c:minorUnit val="200"/>
      </c:valAx>
      <c:spPr>
        <a:solidFill>
          <a:srgbClr val="00B050"/>
        </a:solidFill>
        <a:ln w="25400">
          <a:noFill/>
        </a:ln>
      </c:spPr>
    </c:plotArea>
    <c:plotVisOnly val="1"/>
    <c:dispBlanksAs val="gap"/>
  </c:chart>
  <c:spPr>
    <a:solidFill>
      <a:schemeClr val="bg2"/>
    </a:solidFill>
    <a:ln>
      <a:noFill/>
    </a:ln>
  </c:spPr>
  <c:txPr>
    <a:bodyPr/>
    <a:lstStyle/>
    <a:p>
      <a:pPr>
        <a:defRPr sz="22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249266862170091"/>
          <c:y val="3.5971223021582746E-2"/>
          <c:w val="0.83284457478005869"/>
          <c:h val="0.81294964028776984"/>
        </c:manualLayout>
      </c:layout>
      <c:bar3DChart>
        <c:barDir val="col"/>
        <c:grouping val="clustered"/>
        <c:ser>
          <c:idx val="2"/>
          <c:order val="0"/>
          <c:tx>
            <c:strRef>
              <c:f>Sheet1!$A$3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311154598825837E-2"/>
                  <c:y val="-5.4443554843875086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6861489191353091E-2"/>
                </c:manualLayout>
              </c:layout>
              <c:showVal val="1"/>
            </c:dLbl>
            <c:dLbl>
              <c:idx val="2"/>
              <c:layout>
                <c:manualLayout>
                  <c:x val="7.8277886497064575E-3"/>
                  <c:y val="-0.1313050440352282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7319</c:v>
                </c:pt>
                <c:pt idx="1">
                  <c:v>7058.7</c:v>
                </c:pt>
                <c:pt idx="2">
                  <c:v>6274.2</c:v>
                </c:pt>
              </c:numCache>
            </c:numRef>
          </c:val>
          <c:shape val="cylinder"/>
        </c:ser>
        <c:gapDepth val="0"/>
        <c:shape val="box"/>
        <c:axId val="117467008"/>
        <c:axId val="133124480"/>
        <c:axId val="0"/>
      </c:bar3DChart>
      <c:catAx>
        <c:axId val="11746700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3124480"/>
        <c:crossesAt val="0"/>
        <c:auto val="1"/>
        <c:lblAlgn val="ctr"/>
        <c:lblOffset val="100"/>
        <c:tickLblSkip val="1"/>
        <c:tickMarkSkip val="1"/>
      </c:catAx>
      <c:valAx>
        <c:axId val="133124480"/>
        <c:scaling>
          <c:orientation val="minMax"/>
          <c:max val="10000"/>
          <c:min val="0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7467008"/>
        <c:crosses val="autoZero"/>
        <c:crossBetween val="between"/>
        <c:majorUnit val="1000"/>
        <c:minorUnit val="500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2"/>
    </a:solidFill>
    <a:ln>
      <a:noFill/>
    </a:ln>
  </c:spPr>
  <c:txPr>
    <a:bodyPr/>
    <a:lstStyle/>
    <a:p>
      <a:pPr>
        <a:defRPr sz="22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5370621095035206"/>
          <c:y val="0.10676313742917456"/>
          <c:w val="0.52290679304897314"/>
          <c:h val="0.8316582914572866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15833">
              <a:solidFill>
                <a:schemeClr val="tx1"/>
              </a:solidFill>
              <a:prstDash val="solid"/>
            </a:ln>
          </c:spPr>
          <c:explosion val="5"/>
          <c:dPt>
            <c:idx val="0"/>
            <c:explosion val="0"/>
            <c:spPr>
              <a:solidFill>
                <a:srgbClr val="00FFFF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Pt>
            <c:idx val="1"/>
            <c:explosion val="1"/>
            <c:spPr>
              <a:solidFill>
                <a:srgbClr val="002060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Pt>
            <c:idx val="3"/>
            <c:explosion val="0"/>
            <c:spPr>
              <a:solidFill>
                <a:srgbClr val="00B050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Pt>
            <c:idx val="4"/>
            <c:explosion val="0"/>
            <c:spPr>
              <a:solidFill>
                <a:srgbClr val="FFC000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Pt>
            <c:idx val="7"/>
            <c:explosion val="0"/>
          </c:dPt>
          <c:dPt>
            <c:idx val="8"/>
            <c:explosion val="0"/>
            <c:spPr>
              <a:solidFill>
                <a:srgbClr val="FF0000"/>
              </a:solidFill>
              <a:ln w="1583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7962836882034688E-2"/>
                  <c:y val="1.3861793134096169E-2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err="1"/>
                      <a:t>Общегос.вопросы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49,0</a:t>
                    </a:r>
                    <a:r>
                      <a:rPr lang="ru-RU" dirty="0"/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7826490744967405E-2"/>
                  <c:y val="-1.4188423508499057E-2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Национальная оборона </a:t>
                    </a:r>
                    <a:r>
                      <a:rPr lang="ru-RU" dirty="0" smtClean="0"/>
                      <a:t>0,9%</a:t>
                    </a: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-0.15790303610976081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Национальная безопасность </a:t>
                    </a:r>
                    <a:r>
                      <a:rPr lang="ru-RU" dirty="0" smtClean="0"/>
                      <a:t>0,14%</a:t>
                    </a: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0.14369459086163866"/>
                  <c:y val="-5.2942821168018378E-2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Национальная экономика </a:t>
                    </a:r>
                    <a:r>
                      <a:rPr lang="ru-RU" dirty="0" smtClean="0"/>
                      <a:t>9,5</a:t>
                    </a:r>
                    <a:r>
                      <a:rPr lang="ru-RU" dirty="0"/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-0.10544730756594535"/>
                  <c:y val="-0.14693459985927493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Жилищно-коммунальное хозяйство </a:t>
                    </a:r>
                    <a:r>
                      <a:rPr lang="ru-RU" dirty="0" smtClean="0"/>
                      <a:t>5,3%</a:t>
                    </a: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5.9940467329348039E-2"/>
                  <c:y val="2.7896900344406179E-3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Культура, </a:t>
                    </a:r>
                    <a:r>
                      <a:rPr lang="ru-RU" dirty="0" err="1"/>
                      <a:t>кинематографи</a:t>
                    </a:r>
                    <a:r>
                      <a:rPr lang="ru-RU" dirty="0"/>
                      <a:t> </a:t>
                    </a:r>
                    <a:r>
                      <a:rPr lang="ru-RU" dirty="0" smtClean="0"/>
                      <a:t>34,1%</a:t>
                    </a: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7.4727447656098081E-3"/>
                  <c:y val="-8.3748102062733767E-3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Физическая культура и спорт 0.3%</a:t>
                    </a: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7"/>
              <c:layout>
                <c:manualLayout>
                  <c:x val="-0.24229190199051343"/>
                  <c:y val="6.9675591600933243E-2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Социальная политика </a:t>
                    </a:r>
                    <a:r>
                      <a:rPr lang="ru-RU" dirty="0" smtClean="0"/>
                      <a:t>0.63%</a:t>
                    </a:r>
                  </a:p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ru-RU" dirty="0"/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8"/>
              <c:layout>
                <c:manualLayout>
                  <c:x val="0.2666569303446118"/>
                  <c:y val="1.466151909047143E-2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Образование </a:t>
                    </a:r>
                    <a:r>
                      <a:rPr lang="en-US" dirty="0" smtClean="0"/>
                      <a:t>1</a:t>
                    </a:r>
                    <a:r>
                      <a:rPr lang="en-US" dirty="0"/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  <c:showPercent val="1"/>
            </c:dLbl>
            <c:dLbl>
              <c:idx val="9"/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t>Физическая культура и спорт 0.1%</a:t>
                    </a:r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10"/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t>Мж.трансф. Общ. характера 1.9%</a:t>
                    </a:r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dLbl>
              <c:idx val="11"/>
              <c:layout>
                <c:manualLayout>
                  <c:xMode val="edge"/>
                  <c:yMode val="edge"/>
                  <c:x val="0.18957345971563985"/>
                  <c:y val="5.0251256281407019E-3"/>
                </c:manualLayout>
              </c:layout>
              <c:tx>
                <c:rich>
                  <a:bodyPr/>
                  <a:lstStyle/>
                  <a:p>
                    <a:pPr>
                      <a:defRPr sz="1340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t>Межбюд.трансферты 3%</a:t>
                    </a:r>
                  </a:p>
                </c:rich>
              </c:tx>
              <c:spPr>
                <a:solidFill>
                  <a:schemeClr val="bg1"/>
                </a:solidFill>
                <a:ln w="31667">
                  <a:noFill/>
                </a:ln>
              </c:spPr>
              <c:dLblPos val="bestFit"/>
            </c:dLbl>
            <c:numFmt formatCode="0%" sourceLinked="0"/>
            <c:spPr>
              <a:solidFill>
                <a:schemeClr val="bg1"/>
              </a:solidFill>
              <a:ln w="31667">
                <a:noFill/>
              </a:ln>
            </c:spPr>
            <c:txPr>
              <a:bodyPr/>
              <a:lstStyle/>
              <a:p>
                <a:pPr>
                  <a:defRPr sz="215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Sheet1!$B$1:$J$1</c:f>
              <c:strCache>
                <c:ptCount val="9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  <c:pt idx="4">
                  <c:v>5 кв</c:v>
                </c:pt>
                <c:pt idx="5">
                  <c:v>6 кв</c:v>
                </c:pt>
                <c:pt idx="6">
                  <c:v>7 кв</c:v>
                </c:pt>
                <c:pt idx="7">
                  <c:v>8 кв</c:v>
                </c:pt>
                <c:pt idx="8">
                  <c:v>9 кв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49</c:v>
                </c:pt>
                <c:pt idx="1">
                  <c:v>0.9</c:v>
                </c:pt>
                <c:pt idx="2">
                  <c:v>0.14000000000000001</c:v>
                </c:pt>
                <c:pt idx="3">
                  <c:v>9.5</c:v>
                </c:pt>
                <c:pt idx="4">
                  <c:v>5.3</c:v>
                </c:pt>
                <c:pt idx="5">
                  <c:v>34.1</c:v>
                </c:pt>
                <c:pt idx="6">
                  <c:v>0.30000000000000004</c:v>
                </c:pt>
                <c:pt idx="7">
                  <c:v>0.63000000000000012</c:v>
                </c:pt>
                <c:pt idx="8">
                  <c:v>1</c:v>
                </c:pt>
              </c:numCache>
            </c:numRef>
          </c:val>
        </c:ser>
        <c:firstSliceAng val="0"/>
      </c:pieChart>
      <c:spPr>
        <a:noFill/>
        <a:ln w="31667">
          <a:noFill/>
        </a:ln>
      </c:spPr>
    </c:plotArea>
    <c:plotVisOnly val="1"/>
    <c:dispBlanksAs val="zero"/>
  </c:chart>
  <c:spPr>
    <a:solidFill>
      <a:srgbClr val="3333FF"/>
    </a:solidFill>
    <a:ln w="3958">
      <a:solidFill>
        <a:schemeClr val="tx1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215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011695906432749"/>
          <c:y val="3.5971223021582746E-2"/>
          <c:w val="0.85526315789473661"/>
          <c:h val="0.81294964028776984"/>
        </c:manualLayout>
      </c:layout>
      <c:bar3DChart>
        <c:barDir val="col"/>
        <c:grouping val="clustered"/>
        <c:ser>
          <c:idx val="2"/>
          <c:order val="0"/>
          <c:tx>
            <c:strRef>
              <c:f>Sheet1!$A$3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rgbClr val="00FFFF"/>
            </a:solidFill>
            <a:ln w="11917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Sheet1!$B$1:$D$1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6438.6</c:v>
                </c:pt>
                <c:pt idx="1">
                  <c:v>5876.7</c:v>
                </c:pt>
                <c:pt idx="2">
                  <c:v>5269.8</c:v>
                </c:pt>
              </c:numCache>
            </c:numRef>
          </c:val>
          <c:shape val="cylinder"/>
        </c:ser>
        <c:gapDepth val="0"/>
        <c:shape val="box"/>
        <c:axId val="134653824"/>
        <c:axId val="134655360"/>
        <c:axId val="0"/>
      </c:bar3DChart>
      <c:catAx>
        <c:axId val="134653824"/>
        <c:scaling>
          <c:orientation val="minMax"/>
        </c:scaling>
        <c:axPos val="b"/>
        <c:numFmt formatCode="General" sourceLinked="1"/>
        <c:tickLblPos val="low"/>
        <c:spPr>
          <a:ln w="29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6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4655360"/>
        <c:crossesAt val="0"/>
        <c:auto val="1"/>
        <c:lblAlgn val="ctr"/>
        <c:lblOffset val="100"/>
        <c:tickLblSkip val="1"/>
        <c:tickMarkSkip val="1"/>
      </c:catAx>
      <c:valAx>
        <c:axId val="134655360"/>
        <c:scaling>
          <c:orientation val="minMax"/>
          <c:max val="6000"/>
          <c:min val="0"/>
        </c:scaling>
        <c:axPos val="l"/>
        <c:majorGridlines>
          <c:spPr>
            <a:ln w="2979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29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6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4653824"/>
        <c:crosses val="autoZero"/>
        <c:crossBetween val="between"/>
        <c:majorUnit val="1000"/>
        <c:minorUnit val="100"/>
      </c:valAx>
      <c:spPr>
        <a:noFill/>
        <a:ln w="2383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481099656357389"/>
          <c:y val="3.1100478468899538E-2"/>
          <c:w val="0.87800687285223367"/>
          <c:h val="0.83492822966507196"/>
        </c:manualLayout>
      </c:layout>
      <c:barChart>
        <c:barDir val="bar"/>
        <c:grouping val="clustered"/>
        <c:ser>
          <c:idx val="2"/>
          <c:order val="0"/>
          <c:tx>
            <c:strRef>
              <c:f>Sheet1!$A$3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rgbClr val="00FF00"/>
            </a:solidFill>
            <a:ln w="9096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903225806451613E-2"/>
                  <c:y val="-2.7038544829517008E-2"/>
                </c:manualLayout>
              </c:layout>
              <c:showVal val="1"/>
            </c:dLbl>
            <c:dLbl>
              <c:idx val="1"/>
              <c:layout>
                <c:manualLayout>
                  <c:x val="9.6774193548387101E-3"/>
                  <c:y val="-4.9570665520781168E-2"/>
                </c:manualLayout>
              </c:layout>
              <c:showVal val="1"/>
            </c:dLbl>
            <c:dLbl>
              <c:idx val="2"/>
              <c:layout>
                <c:manualLayout>
                  <c:x val="3.2258064516129032E-3"/>
                  <c:y val="-3.1544968967769843E-2"/>
                </c:manualLayout>
              </c:layout>
              <c:showVal val="1"/>
            </c:dLbl>
            <c:showVal val="1"/>
          </c:dLbls>
          <c:cat>
            <c:strRef>
              <c:f>Sheet1!$B$1:$D$1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693.3</c:v>
                </c:pt>
                <c:pt idx="1">
                  <c:v>858.6</c:v>
                </c:pt>
                <c:pt idx="2">
                  <c:v>755.2</c:v>
                </c:pt>
              </c:numCache>
            </c:numRef>
          </c:val>
        </c:ser>
        <c:axId val="137229824"/>
        <c:axId val="137231360"/>
      </c:barChart>
      <c:catAx>
        <c:axId val="137229824"/>
        <c:scaling>
          <c:orientation val="minMax"/>
        </c:scaling>
        <c:axPos val="l"/>
        <c:numFmt formatCode="General" sourceLinked="1"/>
        <c:tickLblPos val="low"/>
        <c:spPr>
          <a:ln w="2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3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7231360"/>
        <c:crossesAt val="0"/>
        <c:auto val="1"/>
        <c:lblAlgn val="ctr"/>
        <c:lblOffset val="100"/>
        <c:tickLblSkip val="1"/>
        <c:tickMarkSkip val="1"/>
      </c:catAx>
      <c:valAx>
        <c:axId val="137231360"/>
        <c:scaling>
          <c:orientation val="minMax"/>
          <c:max val="1000"/>
          <c:min val="0"/>
        </c:scaling>
        <c:axPos val="b"/>
        <c:majorGridlines>
          <c:spPr>
            <a:ln w="2274">
              <a:solidFill>
                <a:schemeClr val="tx1"/>
              </a:solidFill>
              <a:prstDash val="solid"/>
            </a:ln>
          </c:spPr>
        </c:majorGridlines>
        <c:numFmt formatCode="#,##0" sourceLinked="0"/>
        <c:tickLblPos val="nextTo"/>
        <c:spPr>
          <a:ln w="2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43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7229824"/>
        <c:crosses val="autoZero"/>
        <c:crossBetween val="between"/>
        <c:majorUnit val="100"/>
        <c:minorUnit val="10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</c:chart>
  <c:spPr>
    <a:solidFill>
      <a:schemeClr val="accent1">
        <a:lumMod val="20000"/>
        <a:lumOff val="80000"/>
      </a:schemeClr>
    </a:solidFill>
    <a:ln>
      <a:noFill/>
    </a:ln>
  </c:spPr>
  <c:txPr>
    <a:bodyPr/>
    <a:lstStyle/>
    <a:p>
      <a:pPr>
        <a:defRPr sz="1343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2D54-BB56-43F9-BA8B-8CEDDA554EB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5D0D6-9D24-45A6-9443-4CF6210EE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5D0D6-9D24-45A6-9443-4CF6210EE5A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9AD2891-157A-4D3C-856D-4F8EB7C113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4D540-4C13-4C67-9F5F-AFB2B7A90E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14D665D-4478-46AA-AE8C-4580E13E21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12611-7133-4981-B319-9D89401A1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43CA8-082E-4F0B-AE67-A637D076E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351C-A355-4E38-A89E-CA7644E3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3074-B920-4904-B25A-CE078BC4B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DB0F8-200C-4E88-9025-FD5224083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90B8-9D49-455C-87BD-78F55E2EB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836A4-35D6-4A0C-8135-A4DEF1B12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62C1F-6E4D-40A8-929D-D4BCD6A19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8CA498-58E0-4DB5-890D-E33E543F0A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D9608F6D-D603-4596-AD3E-E0EF8B830C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FBC713-6E75-4DB8-9EBC-FF94289534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A360AC-4417-431B-B1E9-C90657FB35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7CECE2-D04C-49BF-881D-A5CA24DB86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5A65EA-4A7D-4716-A92A-68092BF8E8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46FEF0-0F50-482E-B6AF-A8A3C7647F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106501-50A0-4B04-8108-E3B35823A4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1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984341-F917-4547-B960-2F9290B4A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-171400"/>
            <a:ext cx="6861175" cy="1574750"/>
          </a:xfrm>
          <a:solidFill>
            <a:srgbClr val="C5F1AD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3333FF"/>
                </a:solidFill>
                <a:latin typeface="Times New Roman" pitchFamily="18" charset="0"/>
              </a:rPr>
              <a:t>Администрация Первомайского сельского поселения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5013176"/>
            <a:ext cx="8642350" cy="1584176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БЮДЖЕТ ПЕРВОМАЙСКОГО СЕЛЬСКОГО ПОСЕЛЕНИЯ РЕМОНТНЕНСКОГО РАЙОНА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 smtClean="0">
                <a:solidFill>
                  <a:srgbClr val="3333FF"/>
                </a:solidFill>
                <a:latin typeface="Book Antiqua" pitchFamily="18" charset="0"/>
              </a:rPr>
              <a:t>НА 2015-2017 ГОДЫ</a:t>
            </a:r>
          </a:p>
        </p:txBody>
      </p:sp>
      <p:pic>
        <p:nvPicPr>
          <p:cNvPr id="11268" name="Picture 10" descr="Ремонтненский р-н-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93503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FINANSIST\AppData\Local\Microsoft\Windows\Temporary Internet Files\Content.IE5\588NL0PP\500px-Logo_M-Budget(-Mobile).svg[1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772816"/>
            <a:ext cx="47625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фото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12776"/>
            <a:ext cx="4104456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Динамика расходов бюджета Первомайского сельского поселения Ремонтненского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327150" y="1865312"/>
          <a:ext cx="64897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00739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Запланированный объем расходов бюджета Первомайского сельского поселения Ремонтненского района в 2015 году составил              7 319,0 тыс.рублей, из них:</a:t>
            </a:r>
          </a:p>
        </p:txBody>
      </p:sp>
      <p:graphicFrame>
        <p:nvGraphicFramePr>
          <p:cNvPr id="35924" name="Group 84"/>
          <p:cNvGraphicFramePr>
            <a:graphicFrameLocks noGrp="1"/>
          </p:cNvGraphicFramePr>
          <p:nvPr>
            <p:ph type="tbl" idx="1"/>
          </p:nvPr>
        </p:nvGraphicFramePr>
        <p:xfrm>
          <a:off x="323529" y="1402948"/>
          <a:ext cx="8280919" cy="5073636"/>
        </p:xfrm>
        <a:graphic>
          <a:graphicData uri="http://schemas.openxmlformats.org/drawingml/2006/table">
            <a:tbl>
              <a:tblPr/>
              <a:tblGrid>
                <a:gridCol w="8280919"/>
              </a:tblGrid>
              <a:tr h="480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Общегосударственные вопросы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3 591,7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52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Национальная оборона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65,9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691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Национальная безопасность и правоохранительная деятельность – 10,1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596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Национальная экономика – 693,3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52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Жилищно-коммунальное хозяйство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–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391,0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5967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Образование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– 3,0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645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Культура, кинематография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– 2 497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,2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561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Социальная политика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– 46,8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447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Физическая культура и спорт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–20,0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</a:rPr>
              <a:t>Структура расходов бюджета Первомайского сельского поселения Ремонтненского района в 2015 году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23528" y="1124744"/>
          <a:ext cx="850423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</a:rPr>
              <a:t>Запланированные расходы бюджета Первомайского сельского поселения Ремонтненского района на 2015 год и на плановый период 2016 и 201 годов в рамках муниципальных программ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72816"/>
            <a:ext cx="8291513" cy="432276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4115E1"/>
                </a:solidFill>
                <a:latin typeface="Times New Roman" pitchFamily="18" charset="0"/>
              </a:rPr>
              <a:t>Динамика расходов бюджета Первомайского сельского поселения                   в программном виде</a:t>
            </a:r>
            <a:endParaRPr lang="ru-RU" sz="2000" dirty="0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1022350" y="2759075"/>
          <a:ext cx="6954838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87424"/>
            <a:ext cx="8229600" cy="19442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</a:rPr>
              <a:t>                                                                                              </a:t>
            </a:r>
            <a:r>
              <a:rPr lang="ru-RU" sz="2800" dirty="0" smtClean="0">
                <a:latin typeface="Times New Roman" pitchFamily="18" charset="0"/>
              </a:rPr>
              <a:t>Доля муниципальных программ в общем объеме расходов запланированных на реализацию муниципальных программ              в 2015 году  </a:t>
            </a:r>
          </a:p>
        </p:txBody>
      </p:sp>
      <p:graphicFrame>
        <p:nvGraphicFramePr>
          <p:cNvPr id="84077" name="Group 109"/>
          <p:cNvGraphicFramePr>
            <a:graphicFrameLocks noGrp="1"/>
          </p:cNvGraphicFramePr>
          <p:nvPr>
            <p:ph sz="half" idx="2"/>
          </p:nvPr>
        </p:nvGraphicFramePr>
        <p:xfrm>
          <a:off x="539750" y="1700807"/>
          <a:ext cx="8353425" cy="5074768"/>
        </p:xfrm>
        <a:graphic>
          <a:graphicData uri="http://schemas.openxmlformats.org/drawingml/2006/table">
            <a:tbl>
              <a:tblPr/>
              <a:tblGrid>
                <a:gridCol w="5940425"/>
                <a:gridCol w="2413000"/>
              </a:tblGrid>
              <a:tr h="504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Доля в общем объеме расходов,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90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42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Первомайского сельского поселения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824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34,1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9,5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0,27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28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37,8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96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latin typeface="Times New Roman" pitchFamily="18" charset="0"/>
              </a:rPr>
              <a:t>Культура и кинематография </a:t>
            </a:r>
            <a:br>
              <a:rPr lang="ru-RU" sz="4000" smtClean="0">
                <a:latin typeface="Times New Roman" pitchFamily="18" charset="0"/>
              </a:rPr>
            </a:br>
            <a:endParaRPr lang="ru-RU" sz="280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55375" name="Group 79"/>
          <p:cNvGraphicFramePr>
            <a:graphicFrameLocks noGrp="1"/>
          </p:cNvGraphicFramePr>
          <p:nvPr>
            <p:ph type="tbl" idx="1"/>
          </p:nvPr>
        </p:nvGraphicFramePr>
        <p:xfrm>
          <a:off x="323850" y="2420938"/>
          <a:ext cx="8424863" cy="3455988"/>
        </p:xfrm>
        <a:graphic>
          <a:graphicData uri="http://schemas.openxmlformats.org/drawingml/2006/table">
            <a:tbl>
              <a:tblPr/>
              <a:tblGrid>
                <a:gridCol w="2519363"/>
                <a:gridCol w="2449512"/>
                <a:gridCol w="3455988"/>
              </a:tblGrid>
              <a:tr h="345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Общий объем запланированных расходов бюджета на культуру, кинематографию в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2015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году составил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2497,2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тыс.рублей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Расходы запланированные на комплектование библиотечных фондов в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2015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году составили 10,0 тыс.рублей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Расходы запланированные на проведение культурно-массовых мероприятий, праздников на территории Первомайского сельского поселения в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2015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году составили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8,0 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тыс.рублей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</a:rPr>
              <a:t>Динамика </a:t>
            </a:r>
            <a:r>
              <a:rPr lang="ru-RU" sz="2800" dirty="0" smtClean="0">
                <a:latin typeface="Times New Roman" pitchFamily="18" charset="0"/>
              </a:rPr>
              <a:t>расходов бюджета Первомайского сельского поселения Ремонтненского района по разделу «Национальная экономика»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508000" y="2439000"/>
          <a:ext cx="7376368" cy="379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6660232" y="2133600"/>
            <a:ext cx="208848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2"/>
            <a:ext cx="8229600" cy="54003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</a:t>
            </a:r>
            <a:r>
              <a:rPr lang="ru-RU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2015 </a:t>
            </a:r>
            <a:r>
              <a:rPr lang="ru-RU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году из бюджета Первомайского сельского поселения Ремонтненского района на ремонт и содержание автомобильных дорог общего пользования местного значения планируется направить </a:t>
            </a:r>
            <a:r>
              <a:rPr lang="ru-RU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693,3 </a:t>
            </a:r>
            <a:r>
              <a:rPr lang="ru-RU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тыс.рублей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45500" cy="62642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Бюджет Первомайского сельского поселения Ремонтненского района на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2015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год и на плановый период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2016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и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2017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годов сформирован  на основе стратегических целей и задач, определенных Бюджетным посланием</a:t>
            </a:r>
            <a:r>
              <a:rPr lang="ru-RU" sz="2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Президента Российской Федерации о бюджетной политике в 2014-2016 годах, основных направлений бюджетной и налоговой политики Первомайского сельского поселения Ремонтненского района на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2015-2017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годы</a:t>
            </a:r>
            <a:r>
              <a:rPr lang="ru-RU" sz="2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</a:t>
            </a:r>
            <a:r>
              <a:rPr lang="ru-RU" sz="2100" dirty="0" smtClean="0">
                <a:solidFill>
                  <a:srgbClr val="92D050"/>
                </a:solidFill>
                <a:effectLst/>
                <a:latin typeface="Times New Roman" pitchFamily="18" charset="0"/>
              </a:rPr>
              <a:t>Главной идеологией бюджетной политики традиционно остается улучшение условий жизни и самочувствия населения Первомайского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Первомайского сельского поселения на период до 2020 года.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27650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12291" name="Oval 40"/>
          <p:cNvSpPr>
            <a:spLocks noChangeArrowheads="1"/>
          </p:cNvSpPr>
          <p:nvPr/>
        </p:nvSpPr>
        <p:spPr bwMode="auto">
          <a:xfrm>
            <a:off x="2771775" y="1628775"/>
            <a:ext cx="3095625" cy="30241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Основы формирования бюджета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Первомайского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Ремонтненского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района на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</a:rPr>
              <a:t>2015-2017 год</a:t>
            </a:r>
            <a:endParaRPr lang="ru-RU" sz="20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2292" name="AutoShape 43"/>
          <p:cNvSpPr>
            <a:spLocks noChangeArrowheads="1"/>
          </p:cNvSpPr>
          <p:nvPr/>
        </p:nvSpPr>
        <p:spPr bwMode="auto">
          <a:xfrm>
            <a:off x="323850" y="333375"/>
            <a:ext cx="2879725" cy="1727200"/>
          </a:xfrm>
          <a:prstGeom prst="flowChartAlternateProcess">
            <a:avLst/>
          </a:prstGeom>
          <a:solidFill>
            <a:srgbClr val="333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hlink"/>
                </a:solidFill>
              </a:rPr>
              <a:t>Бюджетное послание Президента РФ от 13 июня 2013 года «О бюджетной политике в 2014-2016 годах</a:t>
            </a:r>
          </a:p>
        </p:txBody>
      </p:sp>
      <p:sp>
        <p:nvSpPr>
          <p:cNvPr id="12293" name="AutoShape 45"/>
          <p:cNvSpPr>
            <a:spLocks noChangeArrowheads="1"/>
          </p:cNvSpPr>
          <p:nvPr/>
        </p:nvSpPr>
        <p:spPr bwMode="auto">
          <a:xfrm>
            <a:off x="5435600" y="260350"/>
            <a:ext cx="3384550" cy="1728788"/>
          </a:xfrm>
          <a:prstGeom prst="flowChartAlternateProcess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hlink"/>
                </a:solidFill>
              </a:rPr>
              <a:t>Основные направления бюджетной и налоговой политики </a:t>
            </a:r>
            <a:r>
              <a:rPr lang="ru-RU" dirty="0" smtClean="0">
                <a:solidFill>
                  <a:schemeClr val="hlink"/>
                </a:solidFill>
              </a:rPr>
              <a:t>Первомайского </a:t>
            </a:r>
            <a:r>
              <a:rPr lang="ru-RU" dirty="0">
                <a:solidFill>
                  <a:schemeClr val="hlink"/>
                </a:solidFill>
              </a:rPr>
              <a:t>сельского поселения на </a:t>
            </a:r>
            <a:r>
              <a:rPr lang="ru-RU" dirty="0" smtClean="0">
                <a:solidFill>
                  <a:schemeClr val="hlink"/>
                </a:solidFill>
              </a:rPr>
              <a:t>2015-2017 </a:t>
            </a:r>
            <a:r>
              <a:rPr lang="ru-RU" dirty="0">
                <a:solidFill>
                  <a:schemeClr val="hlink"/>
                </a:solidFill>
              </a:rPr>
              <a:t>годы</a:t>
            </a:r>
            <a:r>
              <a:rPr lang="ru-RU" dirty="0"/>
              <a:t> </a:t>
            </a:r>
          </a:p>
        </p:txBody>
      </p:sp>
      <p:sp>
        <p:nvSpPr>
          <p:cNvPr id="12294" name="AutoShape 47"/>
          <p:cNvSpPr>
            <a:spLocks noChangeArrowheads="1"/>
          </p:cNvSpPr>
          <p:nvPr/>
        </p:nvSpPr>
        <p:spPr bwMode="auto">
          <a:xfrm>
            <a:off x="611188" y="3644900"/>
            <a:ext cx="2089150" cy="2305050"/>
          </a:xfrm>
          <a:prstGeom prst="flowChartAlternateProcess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hlink"/>
                </a:solidFill>
              </a:rPr>
              <a:t>Прогноз социально-экономического развития </a:t>
            </a:r>
            <a:r>
              <a:rPr lang="ru-RU" dirty="0" smtClean="0">
                <a:solidFill>
                  <a:schemeClr val="hlink"/>
                </a:solidFill>
              </a:rPr>
              <a:t>Первомайского </a:t>
            </a:r>
            <a:r>
              <a:rPr lang="ru-RU" dirty="0">
                <a:solidFill>
                  <a:schemeClr val="hlink"/>
                </a:solidFill>
              </a:rPr>
              <a:t>сельского поселения на </a:t>
            </a:r>
            <a:r>
              <a:rPr lang="ru-RU" dirty="0" smtClean="0">
                <a:solidFill>
                  <a:schemeClr val="hlink"/>
                </a:solidFill>
              </a:rPr>
              <a:t>2015-2017 </a:t>
            </a:r>
            <a:r>
              <a:rPr lang="ru-RU" dirty="0">
                <a:solidFill>
                  <a:schemeClr val="hlink"/>
                </a:solidFill>
              </a:rPr>
              <a:t>годы</a:t>
            </a:r>
          </a:p>
        </p:txBody>
      </p:sp>
      <p:sp>
        <p:nvSpPr>
          <p:cNvPr id="12295" name="AutoShape 48"/>
          <p:cNvSpPr>
            <a:spLocks noChangeArrowheads="1"/>
          </p:cNvSpPr>
          <p:nvPr/>
        </p:nvSpPr>
        <p:spPr bwMode="auto">
          <a:xfrm>
            <a:off x="5940425" y="3644900"/>
            <a:ext cx="2160588" cy="2376488"/>
          </a:xfrm>
          <a:prstGeom prst="flowChartAlternateProcess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hlink"/>
                </a:solidFill>
              </a:rPr>
              <a:t>Муниципальные программы </a:t>
            </a:r>
            <a:r>
              <a:rPr lang="ru-RU" dirty="0" smtClean="0">
                <a:solidFill>
                  <a:schemeClr val="hlink"/>
                </a:solidFill>
              </a:rPr>
              <a:t>Первомайского </a:t>
            </a:r>
            <a:r>
              <a:rPr lang="ru-RU" dirty="0">
                <a:solidFill>
                  <a:schemeClr val="hlink"/>
                </a:solidFill>
              </a:rPr>
              <a:t>сельского поселения</a:t>
            </a:r>
            <a:r>
              <a:rPr lang="ru-RU" dirty="0"/>
              <a:t> </a:t>
            </a:r>
          </a:p>
        </p:txBody>
      </p:sp>
      <p:sp>
        <p:nvSpPr>
          <p:cNvPr id="12296" name="AutoShape 50"/>
          <p:cNvSpPr>
            <a:spLocks noChangeArrowheads="1"/>
          </p:cNvSpPr>
          <p:nvPr/>
        </p:nvSpPr>
        <p:spPr bwMode="auto">
          <a:xfrm>
            <a:off x="1979613" y="2060575"/>
            <a:ext cx="792162" cy="1223963"/>
          </a:xfrm>
          <a:prstGeom prst="curvedRightArrow">
            <a:avLst>
              <a:gd name="adj1" fmla="val 30902"/>
              <a:gd name="adj2" fmla="val 6180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51"/>
          <p:cNvSpPr>
            <a:spLocks noChangeArrowheads="1"/>
          </p:cNvSpPr>
          <p:nvPr/>
        </p:nvSpPr>
        <p:spPr bwMode="auto">
          <a:xfrm>
            <a:off x="2627313" y="4508500"/>
            <a:ext cx="1295400" cy="792163"/>
          </a:xfrm>
          <a:prstGeom prst="curvedUpArrow">
            <a:avLst>
              <a:gd name="adj1" fmla="val 32705"/>
              <a:gd name="adj2" fmla="val 6541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57"/>
          <p:cNvSpPr>
            <a:spLocks noChangeArrowheads="1"/>
          </p:cNvSpPr>
          <p:nvPr/>
        </p:nvSpPr>
        <p:spPr bwMode="auto">
          <a:xfrm>
            <a:off x="5867400" y="1989138"/>
            <a:ext cx="1009650" cy="1295400"/>
          </a:xfrm>
          <a:prstGeom prst="curvedLeftArrow">
            <a:avLst>
              <a:gd name="adj1" fmla="val 25660"/>
              <a:gd name="adj2" fmla="val 51321"/>
              <a:gd name="adj3" fmla="val 30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64"/>
          <p:cNvSpPr>
            <a:spLocks noChangeArrowheads="1"/>
          </p:cNvSpPr>
          <p:nvPr/>
        </p:nvSpPr>
        <p:spPr bwMode="auto">
          <a:xfrm rot="5400000">
            <a:off x="4812507" y="4269581"/>
            <a:ext cx="806450" cy="1430337"/>
          </a:xfrm>
          <a:prstGeom prst="curvedLeftArrow">
            <a:avLst>
              <a:gd name="adj1" fmla="val 35472"/>
              <a:gd name="adj2" fmla="val 709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4472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28"/>
              </a:rPr>
              <a:t>Бюджет Первомайского сельского поселения Ремонтненского района на 2015-2017 годы направлен на выполнение следующих задач:</a:t>
            </a: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79388" y="1916113"/>
            <a:ext cx="8642350" cy="86518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обеспечение устойчивости и сбалансированности бюджетной системы в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целях гарантированного исполнения действующих и принимаемых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расходных обязательств</a:t>
            </a:r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179388" y="2924944"/>
            <a:ext cx="8713787" cy="1008112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эффективности бюджетной политики, в том числе за счет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роста эффективности бюджетных расходов</a:t>
            </a: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179388" y="4941888"/>
            <a:ext cx="8713787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повышение роли бюджетной политики для поддержки экономического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роста</a:t>
            </a:r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179512" y="4077072"/>
            <a:ext cx="8713788" cy="71970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соответствие финансовых возможностей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Первомайского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ключевым направлениям развития</a:t>
            </a: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250825" y="5733256"/>
            <a:ext cx="8497639" cy="719932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Основные параметры бюджета Первомайского сельского поселения Ремонтненского района на 2015 год и на плановый период 2016- 2017 годов</a:t>
            </a:r>
          </a:p>
        </p:txBody>
      </p:sp>
      <p:graphicFrame>
        <p:nvGraphicFramePr>
          <p:cNvPr id="15438" name="Group 78"/>
          <p:cNvGraphicFramePr>
            <a:graphicFrameLocks noGrp="1"/>
          </p:cNvGraphicFramePr>
          <p:nvPr>
            <p:ph type="dgm" idx="1"/>
          </p:nvPr>
        </p:nvGraphicFramePr>
        <p:xfrm>
          <a:off x="457200" y="1600200"/>
          <a:ext cx="8229600" cy="4817110"/>
        </p:xfrm>
        <a:graphic>
          <a:graphicData uri="http://schemas.openxmlformats.org/drawingml/2006/table">
            <a:tbl>
              <a:tblPr/>
              <a:tblGrid>
                <a:gridCol w="2746375"/>
                <a:gridCol w="1655763"/>
                <a:gridCol w="1770062"/>
                <a:gridCol w="2057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2015 год (тыс.рублей)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2016 год (тыс.рублей)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2017 год (тыс.рублей)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Доходы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7 319,0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7 058,7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6 274,2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FF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2 106,9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2 361,0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2 330,9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5 212,1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4 697,7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3 943,3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Расходы бюджета,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7 319,0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7 058,7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6 274,2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Дефицит (-),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(+)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</a:rPr>
              <a:t>Динамика доходов бюджета Первомайского сельского поселения Ремонтненского района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11560" y="1556792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952625" y="1531938"/>
          <a:ext cx="6415088" cy="1054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26"/>
              </a:rPr>
              <a:t>Динамика налоговых и неналоговых доходов бюджета Первомайского сельского поселения </a:t>
            </a:r>
            <a:br>
              <a:rPr lang="ru-RU" sz="2400" b="1" dirty="0" smtClean="0">
                <a:solidFill>
                  <a:srgbClr val="FFFF00"/>
                </a:solidFill>
                <a:latin typeface="26"/>
              </a:rPr>
            </a:br>
            <a:r>
              <a:rPr lang="ru-RU" sz="2400" b="1" dirty="0" smtClean="0">
                <a:solidFill>
                  <a:srgbClr val="FFFF00"/>
                </a:solidFill>
                <a:latin typeface="26"/>
              </a:rPr>
              <a:t>Ремонтненского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dgm" idx="1"/>
          </p:nvPr>
        </p:nvGraphicFramePr>
        <p:xfrm>
          <a:off x="1331640" y="1556792"/>
          <a:ext cx="64897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58417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</a:rPr>
              <a:t>Запланированный объем налоговых и неналоговых доходов бюджета Первомайского сельского поселения</a:t>
            </a:r>
            <a:r>
              <a:rPr lang="ru-RU" sz="2200" b="1" dirty="0" smtClean="0">
                <a:solidFill>
                  <a:srgbClr val="FFFF00"/>
                </a:solidFill>
                <a:latin typeface="26"/>
              </a:rPr>
              <a:t>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</a:rPr>
              <a:t>Ремонтненского района в 2015 году составил  2 106,9 тыс.рублей </a:t>
            </a:r>
            <a:br>
              <a:rPr lang="ru-RU" sz="2200" b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</a:rPr>
              <a:t>из них:</a:t>
            </a:r>
          </a:p>
        </p:txBody>
      </p:sp>
      <p:graphicFrame>
        <p:nvGraphicFramePr>
          <p:cNvPr id="22666" name="Group 138"/>
          <p:cNvGraphicFramePr>
            <a:graphicFrameLocks noGrp="1"/>
          </p:cNvGraphicFramePr>
          <p:nvPr>
            <p:ph type="tbl" idx="1"/>
          </p:nvPr>
        </p:nvGraphicFramePr>
        <p:xfrm>
          <a:off x="539751" y="2168666"/>
          <a:ext cx="7992690" cy="4212663"/>
        </p:xfrm>
        <a:graphic>
          <a:graphicData uri="http://schemas.openxmlformats.org/drawingml/2006/table">
            <a:tbl>
              <a:tblPr/>
              <a:tblGrid>
                <a:gridCol w="7992690"/>
              </a:tblGrid>
              <a:tr h="421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прибыль, доходы – 770,6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45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товары (работы, услуги), реализуемые на территории  Российской Федерации – 588,5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1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совокупный доход – 40,1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7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Налоги на имущество – 524,8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01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Государственная пошлина – 12,0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727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 – 64,9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Штрафы, санкции, возмещение ущерба– 6,0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Прочие неналоговые доходы– 100,0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Структура налоговых и неналоговых доходов бюджета Первомайского сельского поселения Ремонтненского района в 2015 году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9552" y="1628800"/>
          <a:ext cx="83529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</a:rPr>
              <a:t>Динамика безвозмездных поступлений бюджета Первомайского сельского поселения Ремонтненского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23528" y="1556793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2563</TotalTime>
  <Words>808</Words>
  <Application>Microsoft Office PowerPoint</Application>
  <PresentationFormat>Экран (4:3)</PresentationFormat>
  <Paragraphs>133</Paragraphs>
  <Slides>18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Администрация Первомайского сельского поселения</vt:lpstr>
      <vt:lpstr>Слайд 2</vt:lpstr>
      <vt:lpstr>Бюджет Первомайского сельского поселения Ремонтненского района на 2015-2017 годы направлен на выполнение следующих задач:</vt:lpstr>
      <vt:lpstr>Основные параметры бюджета Первомайского сельского поселения Ремонтненского района на 2015 год и на плановый период 2016- 2017 годов</vt:lpstr>
      <vt:lpstr>Динамика доходов бюджета Первомайского сельского поселения Ремонтненского района</vt:lpstr>
      <vt:lpstr>Динамика налоговых и неналоговых доходов бюджета Первомайского сельского поселения  Ремонтненского района</vt:lpstr>
      <vt:lpstr>Запланированный объем налоговых и неналоговых доходов бюджета Первомайского сельского поселения Ремонтненского района в 2015 году составил  2 106,9 тыс.рублей  из них:</vt:lpstr>
      <vt:lpstr>Структура налоговых и неналоговых доходов бюджета Первомайского сельского поселения Ремонтненского района в 2015 году</vt:lpstr>
      <vt:lpstr>Динамика безвозмездных поступлений бюджета Первомайского сельского поселения Ремонтненского района</vt:lpstr>
      <vt:lpstr>Динамика расходов бюджета Первомайского сельского поселения Ремонтненского района</vt:lpstr>
      <vt:lpstr>Запланированный объем расходов бюджета Первомайского сельского поселения Ремонтненского района в 2015 году составил              7 319,0 тыс.рублей, из них:</vt:lpstr>
      <vt:lpstr>Структура расходов бюджета Первомайского сельского поселения Ремонтненского района в 2015 году</vt:lpstr>
      <vt:lpstr>Запланированные расходы бюджета Первомайского сельского поселения Ремонтненского района на 2015 год и на плановый период 2016 и 201 годов в рамках муниципальных программ</vt:lpstr>
      <vt:lpstr>                                                                                                       Доля муниципальных программ в общем объеме расходов запланированных на реализацию муниципальных программ              в 2015 году  </vt:lpstr>
      <vt:lpstr>Культура и кинематография  </vt:lpstr>
      <vt:lpstr>  Динамика расходов бюджета Первомайского сельского поселения Ремонтненского района по разделу «Национальная экономика»</vt:lpstr>
      <vt:lpstr>            В 2015 году из бюджета Первомайского сельского поселения Ремонтненского района на ремонт и содержание автомобильных дорог общего пользования местного значения планируется направить 693,3 тыс.рублей</vt:lpstr>
      <vt:lpstr>Бюджет Первомайского сельского поселения Ремонтненского района на 2015 год и на плановый период 2016 и 2017 годов сформирован  на основе стратегических целей и задач, определенных Бюджетным посланием Президента Российской Федерации о бюджетной политике в 2014-2016 годах, основных направлений бюджетной и налоговой политики Первомайского сельского поселения Ремонтненского района на 2015-2017 годы. Главной идеологией бюджетной политики традиционно остается улучшение условий жизни и самочувствия населения Первомайского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Первомайского сельского поселения на период до 2020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Каменского района</dc:title>
  <dc:creator>1</dc:creator>
  <cp:lastModifiedBy>FINANSIST</cp:lastModifiedBy>
  <cp:revision>195</cp:revision>
  <dcterms:created xsi:type="dcterms:W3CDTF">2013-10-02T11:33:22Z</dcterms:created>
  <dcterms:modified xsi:type="dcterms:W3CDTF">2015-05-06T08:23:55Z</dcterms:modified>
</cp:coreProperties>
</file>