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1"/>
  </p:notesMasterIdLst>
  <p:sldIdLst>
    <p:sldId id="256" r:id="rId2"/>
    <p:sldId id="273" r:id="rId3"/>
    <p:sldId id="257" r:id="rId4"/>
    <p:sldId id="269" r:id="rId5"/>
    <p:sldId id="259" r:id="rId6"/>
    <p:sldId id="260" r:id="rId7"/>
    <p:sldId id="261" r:id="rId8"/>
    <p:sldId id="262" r:id="rId9"/>
    <p:sldId id="266" r:id="rId10"/>
  </p:sldIdLst>
  <p:sldSz cx="9144000" cy="6858000" type="screen4x3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8866644611831027"/>
          <c:y val="4.1964591737391622E-2"/>
          <c:w val="0.75075319040314892"/>
          <c:h val="0.70623143065636595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Сельские поселения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1538,1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1547,9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1573,5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1538.1</c:v>
                </c:pt>
                <c:pt idx="1">
                  <c:v>1547.9</c:v>
                </c:pt>
                <c:pt idx="2">
                  <c:v>1573.5</c:v>
                </c:pt>
              </c:numCache>
            </c:numRef>
          </c:val>
        </c:ser>
        <c:shape val="box"/>
        <c:axId val="67698688"/>
        <c:axId val="67700224"/>
        <c:axId val="0"/>
      </c:bar3DChart>
      <c:catAx>
        <c:axId val="67698688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700224"/>
        <c:crosses val="autoZero"/>
        <c:auto val="1"/>
        <c:lblAlgn val="ctr"/>
        <c:lblOffset val="100"/>
      </c:catAx>
      <c:valAx>
        <c:axId val="67700224"/>
        <c:scaling>
          <c:orientation val="minMax"/>
        </c:scaling>
        <c:axPos val="b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7698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0708129757995802E-2"/>
          <c:y val="0.88039354791149471"/>
          <c:w val="0.95544406507758861"/>
          <c:h val="0.11579132427012809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5"/>
            <c:spPr>
              <a:solidFill>
                <a:schemeClr val="tx1"/>
              </a:solidFill>
            </c:spPr>
          </c:dPt>
          <c:dLbls>
            <c:dLbl>
              <c:idx val="0"/>
              <c:layout>
                <c:manualLayout>
                  <c:x val="-2.1333977989593408E-2"/>
                  <c:y val="-9.553514709191855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 </a:t>
                    </a:r>
                    <a:endParaRPr lang="ru-RU" dirty="0" smtClean="0"/>
                  </a:p>
                  <a:p>
                    <a:r>
                      <a:rPr lang="ru-RU" dirty="0" smtClean="0"/>
                      <a:t>530,0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>
                <c:manualLayout>
                  <c:x val="-7.0475203757425067E-2"/>
                  <c:y val="-9.508986181022621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 </a:t>
                    </a:r>
                    <a:endParaRPr lang="ru-RU" dirty="0" smtClean="0"/>
                  </a:p>
                  <a:p>
                    <a:r>
                      <a:rPr lang="ru-RU" dirty="0" smtClean="0"/>
                      <a:t>706,5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>
                <c:manualLayout>
                  <c:x val="-2.0516243035410046E-2"/>
                  <c:y val="-1.56278931970521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14,6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>
                <c:manualLayout>
                  <c:x val="-1.6904441221163143E-2"/>
                  <c:y val="3.021744022743911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180</a:t>
                    </a:r>
                    <a:r>
                      <a:rPr lang="ru-RU" dirty="0" smtClean="0"/>
                      <a:t>,0</a:t>
                    </a:r>
                    <a:endParaRPr lang="ru-RU" dirty="0" smtClean="0"/>
                  </a:p>
                  <a:p>
                    <a:endParaRPr lang="en-US" dirty="0"/>
                  </a:p>
                </c:rich>
              </c:tx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endParaRPr lang="ru-RU" dirty="0" smtClean="0">
                      <a:solidFill>
                        <a:schemeClr val="bg1"/>
                      </a:solidFill>
                    </a:endParaRPr>
                  </a:p>
                  <a:p>
                    <a:r>
                      <a:rPr lang="ru-RU" dirty="0" smtClean="0"/>
                      <a:t>7,0</a:t>
                    </a:r>
                    <a:endParaRPr lang="en-US" dirty="0"/>
                  </a:p>
                </c:rich>
              </c:tx>
              <c:showPercent val="1"/>
            </c:dLbl>
            <c:dLbl>
              <c:idx val="5"/>
              <c:layout>
                <c:manualLayout>
                  <c:x val="3.3360616107197129E-2"/>
                  <c:y val="-4.1199126023034477E-4"/>
                </c:manualLayout>
              </c:layout>
              <c:tx>
                <c:rich>
                  <a:bodyPr/>
                  <a:lstStyle/>
                  <a:p>
                    <a:endParaRPr lang="ru-RU" dirty="0" smtClean="0">
                      <a:solidFill>
                        <a:schemeClr val="bg1"/>
                      </a:solidFill>
                    </a:endParaRPr>
                  </a:p>
                  <a:p>
                    <a:r>
                      <a:rPr lang="ru-RU" dirty="0" smtClean="0"/>
                      <a:t>100,0</a:t>
                    </a:r>
                    <a:endParaRPr lang="ru-RU" dirty="0" smtClean="0"/>
                  </a:p>
                  <a:p>
                    <a:endParaRPr lang="en-US" dirty="0"/>
                  </a:p>
                </c:rich>
              </c:tx>
              <c:showPercent val="1"/>
            </c:dLbl>
            <c:dLbl>
              <c:idx val="6"/>
              <c:layout>
                <c:manualLayout>
                  <c:x val="3.9774715660542442E-2"/>
                  <c:y val="0.150469214246850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bg1"/>
                        </a:solidFill>
                      </a:rPr>
                      <a:t> </a:t>
                    </a:r>
                    <a:r>
                      <a:rPr lang="ru-RU" dirty="0" smtClean="0"/>
                      <a:t> 100,0</a:t>
                    </a:r>
                  </a:p>
                  <a:p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Имущественные налоги</c:v>
                </c:pt>
                <c:pt idx="2">
                  <c:v>Государственная пошлина</c:v>
                </c:pt>
                <c:pt idx="3">
                  <c:v>Единый сельскохозяйственный налог</c:v>
                </c:pt>
                <c:pt idx="4">
                  <c:v>Штрафы, санкции, возмещение ущерба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530</c:v>
                </c:pt>
                <c:pt idx="1">
                  <c:v>706.5</c:v>
                </c:pt>
                <c:pt idx="2">
                  <c:v>14.6</c:v>
                </c:pt>
                <c:pt idx="3">
                  <c:v>180</c:v>
                </c:pt>
                <c:pt idx="4">
                  <c:v>7</c:v>
                </c:pt>
                <c:pt idx="5">
                  <c:v>100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5411912326748645"/>
          <c:y val="4.941686591072289E-2"/>
          <c:w val="0.33710894690795246"/>
          <c:h val="0.9505831260914028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8932220278020914"/>
          <c:y val="3.174590910671285E-2"/>
          <c:w val="0.74846724020608535"/>
          <c:h val="0.68347647019122759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9.2592592592593906E-3"/>
                  <c:y val="-8.41809798268347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2592592592593906E-3"/>
                  <c:y val="8.4180979826834704E-3"/>
                </c:manualLayout>
              </c:layout>
              <c:showVal val="1"/>
            </c:dLbl>
            <c:dLbl>
              <c:idx val="2"/>
              <c:layout>
                <c:manualLayout>
                  <c:x val="6.1728395061728392E-3"/>
                  <c:y val="-2.806032660894488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 2019 год</c:v>
                </c:pt>
                <c:pt idx="1">
                  <c:v> 2020 год</c:v>
                </c:pt>
                <c:pt idx="2">
                  <c:v> 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7.0000000000000007E-2</c:v>
                </c:pt>
                <c:pt idx="1">
                  <c:v>7.0000000000000007E-2</c:v>
                </c:pt>
                <c:pt idx="2">
                  <c:v>7.1999999999999995E-2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234567901234570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93,0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0802469135802586E-2"/>
                  <c:y val="2.806032660894539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93,0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9.2592592592594409E-3"/>
                  <c:y val="-8.4180979826834704E-3"/>
                </c:manualLayout>
              </c:layout>
              <c:showVal val="1"/>
            </c:dLbl>
            <c:numFmt formatCode="0.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 2019 год</c:v>
                </c:pt>
                <c:pt idx="1">
                  <c:v> 2020 год</c:v>
                </c:pt>
                <c:pt idx="2">
                  <c:v> 2021 год</c:v>
                </c:pt>
              </c:strCache>
            </c:strRef>
          </c:cat>
          <c:val>
            <c:numRef>
              <c:f>Лист1!$C$2:$C$4</c:f>
              <c:numCache>
                <c:formatCode>#,##0.00</c:formatCode>
                <c:ptCount val="3"/>
                <c:pt idx="0" formatCode="General">
                  <c:v>0.93</c:v>
                </c:pt>
                <c:pt idx="1">
                  <c:v>0.92900000000000005</c:v>
                </c:pt>
                <c:pt idx="2" formatCode="General">
                  <c:v>0.92800000000000005</c:v>
                </c:pt>
              </c:numCache>
            </c:numRef>
          </c:val>
        </c:ser>
        <c:shape val="cylinder"/>
        <c:axId val="9492736"/>
        <c:axId val="9492352"/>
        <c:axId val="0"/>
      </c:bar3DChart>
      <c:catAx>
        <c:axId val="9492736"/>
        <c:scaling>
          <c:orientation val="minMax"/>
        </c:scaling>
        <c:axPos val="l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492352"/>
        <c:crosses val="autoZero"/>
        <c:auto val="1"/>
        <c:lblAlgn val="ctr"/>
        <c:lblOffset val="100"/>
      </c:catAx>
      <c:valAx>
        <c:axId val="9492352"/>
        <c:scaling>
          <c:orientation val="minMax"/>
        </c:scaling>
        <c:axPos val="b"/>
        <c:majorGridlines/>
        <c:numFmt formatCode="0.0%" sourceLinked="0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492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538969087197441"/>
          <c:y val="0.87810025389910584"/>
          <c:w val="0.19323539418683788"/>
          <c:h val="0.12189974610090019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754354240886681E-2"/>
          <c:y val="0.21690636340768144"/>
          <c:w val="0.8425909321319246"/>
          <c:h val="0.71891506846167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92D050"/>
              </a:solidFill>
            </c:spPr>
          </c:dPt>
          <c:dPt>
            <c:idx val="1"/>
            <c:explosion val="14"/>
            <c:spPr>
              <a:solidFill>
                <a:schemeClr val="bg1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explosion val="33"/>
            <c:spPr>
              <a:solidFill>
                <a:srgbClr val="0070C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Pt>
            <c:idx val="5"/>
            <c:spPr>
              <a:solidFill>
                <a:schemeClr val="tx1"/>
              </a:solidFill>
            </c:spPr>
          </c:dPt>
          <c:dPt>
            <c:idx val="6"/>
            <c:spPr>
              <a:solidFill>
                <a:srgbClr val="33CC33"/>
              </a:solidFill>
            </c:spPr>
          </c:dPt>
          <c:dLbls>
            <c:dLbl>
              <c:idx val="0"/>
              <c:layout>
                <c:manualLayout>
                  <c:x val="-0.11080570324588866"/>
                  <c:y val="-0.13614305268550095"/>
                </c:manualLayout>
              </c:layout>
              <c:numFmt formatCode="0.000%" sourceLinked="0"/>
              <c:spPr>
                <a:noFill/>
              </c:spPr>
              <c:txPr>
                <a:bodyPr/>
                <a:lstStyle/>
                <a:p>
                  <a:pPr>
                    <a:defRPr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Percent val="1"/>
            </c:dLbl>
            <c:dLbl>
              <c:idx val="1"/>
              <c:layout>
                <c:manualLayout>
                  <c:x val="4.4494336787937676E-2"/>
                  <c:y val="-0.11556529713672171"/>
                </c:manualLayout>
              </c:layout>
              <c:showPercent val="1"/>
            </c:dLbl>
            <c:dLbl>
              <c:idx val="2"/>
              <c:layout>
                <c:manualLayout>
                  <c:x val="1.7620731224585268E-2"/>
                  <c:y val="-7.6207610943426873E-2"/>
                </c:manualLayout>
              </c:layout>
              <c:showPercent val="1"/>
            </c:dLbl>
            <c:dLbl>
              <c:idx val="3"/>
              <c:layout>
                <c:manualLayout>
                  <c:x val="-2.1692056248760288E-2"/>
                  <c:y val="-1.1067257951512201E-2"/>
                </c:manualLayout>
              </c:layout>
              <c:showPercent val="1"/>
            </c:dLbl>
            <c:dLbl>
              <c:idx val="4"/>
              <c:layout>
                <c:manualLayout>
                  <c:x val="-0.14699622602468598"/>
                  <c:y val="2.6184040974669281E-2"/>
                </c:manualLayout>
              </c:layout>
              <c:showPercent val="1"/>
            </c:dLbl>
            <c:dLbl>
              <c:idx val="5"/>
              <c:layout>
                <c:manualLayout>
                  <c:x val="-4.1624221812112075E-2"/>
                  <c:y val="-5.2439668640684868E-2"/>
                </c:manualLayout>
              </c:layout>
              <c:showPercent val="1"/>
            </c:dLbl>
            <c:dLbl>
              <c:idx val="6"/>
              <c:layout>
                <c:manualLayout>
                  <c:x val="9.607330480606055E-2"/>
                  <c:y val="-8.7103893690690798E-2"/>
                </c:manualLayout>
              </c:layout>
              <c:showPercent val="1"/>
            </c:dLbl>
            <c:dLbl>
              <c:idx val="7"/>
              <c:layout>
                <c:manualLayout>
                  <c:x val="-2.2532156979650841E-2"/>
                  <c:y val="-2.0213156846399342E-2"/>
                </c:manualLayout>
              </c:layout>
              <c:showPercent val="1"/>
            </c:dLbl>
            <c:numFmt formatCode="0.000%" sourceLinked="0"/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Культура, кинематография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Образование</c:v>
                </c:pt>
                <c:pt idx="4">
                  <c:v>ЖКХ</c:v>
                </c:pt>
                <c:pt idx="5">
                  <c:v>Общегосударственные вопросы</c:v>
                </c:pt>
                <c:pt idx="6">
                  <c:v>Социальная политика</c:v>
                </c:pt>
                <c:pt idx="7">
                  <c:v>ФК и спорт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3983.8</c:v>
                </c:pt>
                <c:pt idx="1">
                  <c:v>83.3</c:v>
                </c:pt>
                <c:pt idx="2">
                  <c:v>9.5</c:v>
                </c:pt>
                <c:pt idx="3">
                  <c:v>9</c:v>
                </c:pt>
                <c:pt idx="4">
                  <c:v>955.9</c:v>
                </c:pt>
                <c:pt idx="5">
                  <c:v>5191.8999999999996</c:v>
                </c:pt>
                <c:pt idx="6">
                  <c:v>59.8</c:v>
                </c:pt>
                <c:pt idx="7">
                  <c:v>30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80811607110727257"/>
          <c:y val="0"/>
          <c:w val="0.1872330328547267"/>
          <c:h val="1"/>
        </c:manualLayout>
      </c:layout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9075289199961128E-2"/>
          <c:y val="3.0866359269839376E-2"/>
          <c:w val="0.81660761154856321"/>
          <c:h val="0.65015555805472136"/>
        </c:manualLayout>
      </c:layout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10214.700000000001</c:v>
                </c:pt>
                <c:pt idx="1">
                  <c:v>5498.5</c:v>
                </c:pt>
                <c:pt idx="2">
                  <c:v>4863.7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5.0925925925925923E-2"/>
                  <c:y val="-5.612065321788976E-3"/>
                </c:manualLayout>
              </c:layout>
              <c:showVal val="1"/>
            </c:dLbl>
            <c:dLbl>
              <c:idx val="1"/>
              <c:layout>
                <c:manualLayout>
                  <c:x val="5.2469135802469126E-2"/>
                  <c:y val="-2.806032660894488E-3"/>
                </c:manualLayout>
              </c:layout>
              <c:showVal val="1"/>
            </c:dLbl>
            <c:dLbl>
              <c:idx val="2"/>
              <c:layout>
                <c:manualLayout>
                  <c:x val="5.2469135802469126E-2"/>
                  <c:y val="-1.403016330447244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138.69999999999999</c:v>
                </c:pt>
                <c:pt idx="1">
                  <c:v>243.9</c:v>
                </c:pt>
                <c:pt idx="2">
                  <c:v>525.79999999999995</c:v>
                </c:pt>
              </c:numCache>
            </c:numRef>
          </c:val>
        </c:ser>
        <c:shape val="cylinder"/>
        <c:axId val="74250880"/>
        <c:axId val="74269056"/>
        <c:axId val="0"/>
      </c:bar3DChart>
      <c:catAx>
        <c:axId val="7425088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269056"/>
        <c:crosses val="autoZero"/>
        <c:auto val="1"/>
        <c:lblAlgn val="ctr"/>
        <c:lblOffset val="100"/>
      </c:catAx>
      <c:valAx>
        <c:axId val="74269056"/>
        <c:scaling>
          <c:orientation val="minMax"/>
        </c:scaling>
        <c:axPos val="b"/>
        <c:majorGridlines/>
        <c:numFmt formatCode="#,##0.0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4250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7179814328764447E-2"/>
          <c:y val="0.79039510486497566"/>
          <c:w val="0.8093016671527169"/>
          <c:h val="0.15719615913784662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4BB55-22DE-40CE-BA68-D6C991021C5A}" type="doc">
      <dgm:prSet loTypeId="urn:microsoft.com/office/officeart/2005/8/layout/pyramid2" loCatId="list" qsTypeId="urn:microsoft.com/office/officeart/2005/8/quickstyle/simple1" qsCatId="simple" csTypeId="urn:microsoft.com/office/officeart/2005/8/colors/accent3_3" csCatId="accent3" phldr="1"/>
      <dgm:spPr/>
    </dgm:pt>
    <dgm:pt modelId="{40556093-6698-4C2F-B07A-783BF57055F7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Прогнозе социально экономического развития Первомайского сельского поселения, утвержденного постановлением №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82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от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09.07.2018г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администрации Первомайского сельского поселения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81597B87-3C86-4EAD-94AB-A41EA4F0AFBE}" type="parTrans" cxnId="{DAA985CD-C55B-44D9-AB5D-7519827A136C}">
      <dgm:prSet/>
      <dgm:spPr/>
      <dgm:t>
        <a:bodyPr/>
        <a:lstStyle/>
        <a:p>
          <a:endParaRPr lang="ru-RU"/>
        </a:p>
      </dgm:t>
    </dgm:pt>
    <dgm:pt modelId="{23C7C761-B22E-42F2-9FA3-A4E3AB2C7E4E}" type="sibTrans" cxnId="{DAA985CD-C55B-44D9-AB5D-7519827A136C}">
      <dgm:prSet/>
      <dgm:spPr/>
      <dgm:t>
        <a:bodyPr/>
        <a:lstStyle/>
        <a:p>
          <a:endParaRPr lang="ru-RU"/>
        </a:p>
      </dgm:t>
    </dgm:pt>
    <dgm:pt modelId="{314DBD81-EF12-4F09-8586-2EB5DDC4B84D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Муниципальных программах Первомайского сельского поселения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0DED5CC2-B0C0-4DDD-99C0-882FEC4F56EE}" type="parTrans" cxnId="{21D0AED3-DA78-4588-8E6E-26A0D8B5BBF8}">
      <dgm:prSet/>
      <dgm:spPr/>
      <dgm:t>
        <a:bodyPr/>
        <a:lstStyle/>
        <a:p>
          <a:endParaRPr lang="ru-RU"/>
        </a:p>
      </dgm:t>
    </dgm:pt>
    <dgm:pt modelId="{6D9C7A79-E01F-460F-BEFD-8363FC67EB4B}" type="sibTrans" cxnId="{21D0AED3-DA78-4588-8E6E-26A0D8B5BBF8}">
      <dgm:prSet/>
      <dgm:spPr/>
      <dgm:t>
        <a:bodyPr/>
        <a:lstStyle/>
        <a:p>
          <a:endParaRPr lang="ru-RU"/>
        </a:p>
      </dgm:t>
    </dgm:pt>
    <dgm:pt modelId="{255AAA92-4267-48B5-B901-8F4F2C56B181}">
      <dgm:prSet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Основных направлениях бюджетной и налоговой политики  Первомайского сельского поселения, утвержденного постановлением №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124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от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02.11.2018г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администрации Первомайского сельского поселения</a:t>
          </a:r>
          <a:endParaRPr lang="ru-RU" sz="1800" dirty="0"/>
        </a:p>
      </dgm:t>
    </dgm:pt>
    <dgm:pt modelId="{1401FB5C-FB1F-47EB-BD4F-45A795D74DA9}" type="parTrans" cxnId="{AC9603B7-2973-4F0B-BF44-AF8A20A9D2AE}">
      <dgm:prSet/>
      <dgm:spPr/>
      <dgm:t>
        <a:bodyPr/>
        <a:lstStyle/>
        <a:p>
          <a:endParaRPr lang="ru-RU"/>
        </a:p>
      </dgm:t>
    </dgm:pt>
    <dgm:pt modelId="{DE7E8A23-CE0F-4E35-AFC1-5DA388841E44}" type="sibTrans" cxnId="{AC9603B7-2973-4F0B-BF44-AF8A20A9D2AE}">
      <dgm:prSet/>
      <dgm:spPr/>
      <dgm:t>
        <a:bodyPr/>
        <a:lstStyle/>
        <a:p>
          <a:endParaRPr lang="ru-RU"/>
        </a:p>
      </dgm:t>
    </dgm:pt>
    <dgm:pt modelId="{310A3E87-F67E-4269-B837-3C5DDEEDF906}" type="pres">
      <dgm:prSet presAssocID="{1714BB55-22DE-40CE-BA68-D6C991021C5A}" presName="compositeShape" presStyleCnt="0">
        <dgm:presLayoutVars>
          <dgm:dir/>
          <dgm:resizeHandles/>
        </dgm:presLayoutVars>
      </dgm:prSet>
      <dgm:spPr/>
    </dgm:pt>
    <dgm:pt modelId="{EE2C7C6F-5654-4052-98A3-1B11772A5A68}" type="pres">
      <dgm:prSet presAssocID="{1714BB55-22DE-40CE-BA68-D6C991021C5A}" presName="pyramid" presStyleLbl="node1" presStyleIdx="0" presStyleCnt="1"/>
      <dgm:spPr/>
    </dgm:pt>
    <dgm:pt modelId="{24B3D822-CC20-45C8-B845-88072437B35D}" type="pres">
      <dgm:prSet presAssocID="{1714BB55-22DE-40CE-BA68-D6C991021C5A}" presName="theList" presStyleCnt="0"/>
      <dgm:spPr/>
    </dgm:pt>
    <dgm:pt modelId="{B469C873-DDBF-497C-9569-D0F42A7176A6}" type="pres">
      <dgm:prSet presAssocID="{255AAA92-4267-48B5-B901-8F4F2C56B181}" presName="aNode" presStyleLbl="fgAcc1" presStyleIdx="0" presStyleCnt="3" custAng="0" custScaleX="232053" custScaleY="65099" custLinFactNeighborX="-3525" custLinFactNeighborY="-15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C42670-35E9-49F2-84BA-E5C7599498A3}" type="pres">
      <dgm:prSet presAssocID="{255AAA92-4267-48B5-B901-8F4F2C56B181}" presName="aSpace" presStyleCnt="0"/>
      <dgm:spPr/>
    </dgm:pt>
    <dgm:pt modelId="{55A5B9AD-FB5E-4366-BCC5-05B0ACB594C1}" type="pres">
      <dgm:prSet presAssocID="{40556093-6698-4C2F-B07A-783BF57055F7}" presName="aNode" presStyleLbl="fgAcc1" presStyleIdx="1" presStyleCnt="3" custScaleX="235726" custScaleY="42866" custLinFactNeighborX="-3131" custLinFactNeighborY="122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A0F14-168D-41C6-9AC1-F5E4AF962FD9}" type="pres">
      <dgm:prSet presAssocID="{40556093-6698-4C2F-B07A-783BF57055F7}" presName="aSpace" presStyleCnt="0"/>
      <dgm:spPr/>
    </dgm:pt>
    <dgm:pt modelId="{0FD99F51-B09C-4F80-AC02-AA7A13767858}" type="pres">
      <dgm:prSet presAssocID="{314DBD81-EF12-4F09-8586-2EB5DDC4B84D}" presName="aNode" presStyleLbl="fgAcc1" presStyleIdx="2" presStyleCnt="3" custScaleX="213998" custScaleY="36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B50FAB-C50F-4015-BFB3-96BDF22990B2}" type="pres">
      <dgm:prSet presAssocID="{314DBD81-EF12-4F09-8586-2EB5DDC4B84D}" presName="aSpace" presStyleCnt="0"/>
      <dgm:spPr/>
    </dgm:pt>
  </dgm:ptLst>
  <dgm:cxnLst>
    <dgm:cxn modelId="{21D0AED3-DA78-4588-8E6E-26A0D8B5BBF8}" srcId="{1714BB55-22DE-40CE-BA68-D6C991021C5A}" destId="{314DBD81-EF12-4F09-8586-2EB5DDC4B84D}" srcOrd="2" destOrd="0" parTransId="{0DED5CC2-B0C0-4DDD-99C0-882FEC4F56EE}" sibTransId="{6D9C7A79-E01F-460F-BEFD-8363FC67EB4B}"/>
    <dgm:cxn modelId="{F7574645-A629-4779-95A6-08BD6CA81B10}" type="presOf" srcId="{40556093-6698-4C2F-B07A-783BF57055F7}" destId="{55A5B9AD-FB5E-4366-BCC5-05B0ACB594C1}" srcOrd="0" destOrd="0" presId="urn:microsoft.com/office/officeart/2005/8/layout/pyramid2"/>
    <dgm:cxn modelId="{DAA985CD-C55B-44D9-AB5D-7519827A136C}" srcId="{1714BB55-22DE-40CE-BA68-D6C991021C5A}" destId="{40556093-6698-4C2F-B07A-783BF57055F7}" srcOrd="1" destOrd="0" parTransId="{81597B87-3C86-4EAD-94AB-A41EA4F0AFBE}" sibTransId="{23C7C761-B22E-42F2-9FA3-A4E3AB2C7E4E}"/>
    <dgm:cxn modelId="{B382973E-8DCD-40CE-A85B-B632F4ED5FC1}" type="presOf" srcId="{255AAA92-4267-48B5-B901-8F4F2C56B181}" destId="{B469C873-DDBF-497C-9569-D0F42A7176A6}" srcOrd="0" destOrd="0" presId="urn:microsoft.com/office/officeart/2005/8/layout/pyramid2"/>
    <dgm:cxn modelId="{B5C1E1D1-967E-468C-9F27-A6672FCB5A5D}" type="presOf" srcId="{314DBD81-EF12-4F09-8586-2EB5DDC4B84D}" destId="{0FD99F51-B09C-4F80-AC02-AA7A13767858}" srcOrd="0" destOrd="0" presId="urn:microsoft.com/office/officeart/2005/8/layout/pyramid2"/>
    <dgm:cxn modelId="{DF61642D-0AAB-4D97-A0EE-37B33AB2F1A4}" type="presOf" srcId="{1714BB55-22DE-40CE-BA68-D6C991021C5A}" destId="{310A3E87-F67E-4269-B837-3C5DDEEDF906}" srcOrd="0" destOrd="0" presId="urn:microsoft.com/office/officeart/2005/8/layout/pyramid2"/>
    <dgm:cxn modelId="{AC9603B7-2973-4F0B-BF44-AF8A20A9D2AE}" srcId="{1714BB55-22DE-40CE-BA68-D6C991021C5A}" destId="{255AAA92-4267-48B5-B901-8F4F2C56B181}" srcOrd="0" destOrd="0" parTransId="{1401FB5C-FB1F-47EB-BD4F-45A795D74DA9}" sibTransId="{DE7E8A23-CE0F-4E35-AFC1-5DA388841E44}"/>
    <dgm:cxn modelId="{F6D720FF-719D-4405-9D48-1F212A685C75}" type="presParOf" srcId="{310A3E87-F67E-4269-B837-3C5DDEEDF906}" destId="{EE2C7C6F-5654-4052-98A3-1B11772A5A68}" srcOrd="0" destOrd="0" presId="urn:microsoft.com/office/officeart/2005/8/layout/pyramid2"/>
    <dgm:cxn modelId="{69EC0915-67CB-4B2F-BFEA-D21E52B9085A}" type="presParOf" srcId="{310A3E87-F67E-4269-B837-3C5DDEEDF906}" destId="{24B3D822-CC20-45C8-B845-88072437B35D}" srcOrd="1" destOrd="0" presId="urn:microsoft.com/office/officeart/2005/8/layout/pyramid2"/>
    <dgm:cxn modelId="{2A93F592-08EA-4322-B425-BD4E836A8F12}" type="presParOf" srcId="{24B3D822-CC20-45C8-B845-88072437B35D}" destId="{B469C873-DDBF-497C-9569-D0F42A7176A6}" srcOrd="0" destOrd="0" presId="urn:microsoft.com/office/officeart/2005/8/layout/pyramid2"/>
    <dgm:cxn modelId="{3160EFEB-8C1F-4464-938E-2BB2ACB66E7C}" type="presParOf" srcId="{24B3D822-CC20-45C8-B845-88072437B35D}" destId="{40C42670-35E9-49F2-84BA-E5C7599498A3}" srcOrd="1" destOrd="0" presId="urn:microsoft.com/office/officeart/2005/8/layout/pyramid2"/>
    <dgm:cxn modelId="{0025B5AE-DCE6-4E7E-AFD4-E9AB1EC069A2}" type="presParOf" srcId="{24B3D822-CC20-45C8-B845-88072437B35D}" destId="{55A5B9AD-FB5E-4366-BCC5-05B0ACB594C1}" srcOrd="2" destOrd="0" presId="urn:microsoft.com/office/officeart/2005/8/layout/pyramid2"/>
    <dgm:cxn modelId="{B4AF8B90-0CB1-4BB9-A3C3-C8F8AC42114E}" type="presParOf" srcId="{24B3D822-CC20-45C8-B845-88072437B35D}" destId="{BDBA0F14-168D-41C6-9AC1-F5E4AF962FD9}" srcOrd="3" destOrd="0" presId="urn:microsoft.com/office/officeart/2005/8/layout/pyramid2"/>
    <dgm:cxn modelId="{8C12F87F-561A-43C3-8514-5839D1898577}" type="presParOf" srcId="{24B3D822-CC20-45C8-B845-88072437B35D}" destId="{0FD99F51-B09C-4F80-AC02-AA7A13767858}" srcOrd="4" destOrd="0" presId="urn:microsoft.com/office/officeart/2005/8/layout/pyramid2"/>
    <dgm:cxn modelId="{CC63F524-A53A-40B3-8F0F-297099971D10}" type="presParOf" srcId="{24B3D822-CC20-45C8-B845-88072437B35D}" destId="{6FB50FAB-C50F-4015-BFB3-96BDF22990B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F3FBE6-5F5D-4BB9-9F17-C21C82D0AA4E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777A290D-BBBE-43E4-B509-C3C8F2889EC1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–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530,0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A14B5D9-AFE5-47BD-B953-756AD48C6A74}" type="parTrans" cxnId="{AE9E9A16-AB39-4C29-A0B3-CC35AEE6BCE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278F8DD-F555-4A7A-B59B-51D6571B410B}" type="sibTrans" cxnId="{AE9E9A16-AB39-4C29-A0B3-CC35AEE6BCE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54B8683-FFCB-42EA-B0DA-E6F6DE65DB42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Налог на совокупный доход  -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180,0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7186190D-83AA-4A44-AD60-2C60068F3B3A}" type="parTrans" cxnId="{73871814-CAF3-4777-BE2F-8ABA6EE99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E5B982E-6065-4A9C-BC71-AEAF17D15BE3}" type="sibTrans" cxnId="{73871814-CAF3-4777-BE2F-8ABA6EE9961D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17DFEBB-CCE8-4F47-8960-1B18A9BBE647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Имущественные налоги –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706,5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620FA3F1-7077-4A74-B050-E874AA660529}" type="parTrans" cxnId="{CFF6835F-731A-4B08-A2EC-6D27FF525F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D3B9101-02DB-4902-9044-0A67606B596F}" type="sibTrans" cxnId="{CFF6835F-731A-4B08-A2EC-6D27FF525FF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D6F6FE0-F79A-4D42-AA24-1B4D1EF402CD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Государственная пошлина – 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14,6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5C3E8E8-FCA3-4335-A96A-E785C57CFB7C}" type="parTrans" cxnId="{13DF29F1-FC01-499A-88A0-0C6EB80CEB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35BF509-6BC9-41A0-93E0-8DE43BA99AB1}" type="sibTrans" cxnId="{13DF29F1-FC01-499A-88A0-0C6EB80CEB1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08C1992-CE9A-454F-9204-9371138A6AB2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Штрафы, санкции, возмещение ущерба  –7,0</a:t>
          </a:r>
        </a:p>
        <a:p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830DD8FD-128C-4051-AF48-05BCE8F85A78}" type="parTrans" cxnId="{FDA7C181-5663-49F7-9519-7E3C1A2CB560}">
      <dgm:prSet/>
      <dgm:spPr/>
      <dgm:t>
        <a:bodyPr/>
        <a:lstStyle/>
        <a:p>
          <a:endParaRPr lang="ru-RU"/>
        </a:p>
      </dgm:t>
    </dgm:pt>
    <dgm:pt modelId="{8EBCD18B-C0E0-499E-AEDA-385786A861D5}" type="sibTrans" cxnId="{FDA7C181-5663-49F7-9519-7E3C1A2CB560}">
      <dgm:prSet/>
      <dgm:spPr/>
      <dgm:t>
        <a:bodyPr/>
        <a:lstStyle/>
        <a:p>
          <a:endParaRPr lang="ru-RU"/>
        </a:p>
      </dgm:t>
    </dgm:pt>
    <dgm:pt modelId="{1BBA8F37-00F7-40F8-BD31-C19784A3E9B5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Безвозмездные поступления 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–8 815,3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9CC19D99-9163-4E31-8E64-C705A8F9EAAB}" type="parTrans" cxnId="{C79566CC-5D3A-4A00-91A4-68CC4A1FC817}">
      <dgm:prSet/>
      <dgm:spPr/>
      <dgm:t>
        <a:bodyPr/>
        <a:lstStyle/>
        <a:p>
          <a:endParaRPr lang="ru-RU"/>
        </a:p>
      </dgm:t>
    </dgm:pt>
    <dgm:pt modelId="{D85F5988-27AF-494C-8AE0-0DF946471CA0}" type="sibTrans" cxnId="{C79566CC-5D3A-4A00-91A4-68CC4A1FC817}">
      <dgm:prSet/>
      <dgm:spPr/>
      <dgm:t>
        <a:bodyPr/>
        <a:lstStyle/>
        <a:p>
          <a:endParaRPr lang="ru-RU"/>
        </a:p>
      </dgm:t>
    </dgm:pt>
    <dgm:pt modelId="{509FD018-0C5F-4E75-B82A-EFDF2B4079CA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Прочие налоговые доходы -100,0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F2E640A7-F5C5-46EF-AC19-577D929C21A4}" type="parTrans" cxnId="{E94DAE82-A9FD-46C9-85AE-032093E013B1}">
      <dgm:prSet/>
      <dgm:spPr/>
      <dgm:t>
        <a:bodyPr/>
        <a:lstStyle/>
        <a:p>
          <a:endParaRPr lang="ru-RU"/>
        </a:p>
      </dgm:t>
    </dgm:pt>
    <dgm:pt modelId="{978DBC8F-50CD-4992-8FC3-F1631EFFF01A}" type="sibTrans" cxnId="{E94DAE82-A9FD-46C9-85AE-032093E013B1}">
      <dgm:prSet/>
      <dgm:spPr/>
      <dgm:t>
        <a:bodyPr/>
        <a:lstStyle/>
        <a:p>
          <a:endParaRPr lang="ru-RU"/>
        </a:p>
      </dgm:t>
    </dgm:pt>
    <dgm:pt modelId="{716928D5-CD7F-4AF3-8298-209B9949C620}" type="pres">
      <dgm:prSet presAssocID="{CCF3FBE6-5F5D-4BB9-9F17-C21C82D0AA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55B87A-BC63-4F63-8FE9-EF7A257CBF36}" type="pres">
      <dgm:prSet presAssocID="{777A290D-BBBE-43E4-B509-C3C8F2889EC1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7BE612-B704-4A50-9503-D1E0E7FD3E0C}" type="pres">
      <dgm:prSet presAssocID="{2278F8DD-F555-4A7A-B59B-51D6571B410B}" presName="spacer" presStyleCnt="0"/>
      <dgm:spPr/>
      <dgm:t>
        <a:bodyPr/>
        <a:lstStyle/>
        <a:p>
          <a:endParaRPr lang="ru-RU"/>
        </a:p>
      </dgm:t>
    </dgm:pt>
    <dgm:pt modelId="{1FAD3718-0B2C-4C57-AC74-478D60F070CF}" type="pres">
      <dgm:prSet presAssocID="{917DFEBB-CCE8-4F47-8960-1B18A9BBE647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1475C-4858-4FCA-8D87-36F3D57E1E62}" type="pres">
      <dgm:prSet presAssocID="{ED3B9101-02DB-4902-9044-0A67606B596F}" presName="spacer" presStyleCnt="0"/>
      <dgm:spPr/>
      <dgm:t>
        <a:bodyPr/>
        <a:lstStyle/>
        <a:p>
          <a:endParaRPr lang="ru-RU"/>
        </a:p>
      </dgm:t>
    </dgm:pt>
    <dgm:pt modelId="{D88D7DC9-C87B-415F-A307-AAFFC415BA73}" type="pres">
      <dgm:prSet presAssocID="{8D6F6FE0-F79A-4D42-AA24-1B4D1EF402CD}" presName="parentText" presStyleLbl="node1" presStyleIdx="2" presStyleCnt="7" custLinFactNeighborX="-1673" custLinFactNeighborY="57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40A7E0-2F59-4FA5-A837-A9E3ADF309AE}" type="pres">
      <dgm:prSet presAssocID="{235BF509-6BC9-41A0-93E0-8DE43BA99AB1}" presName="spacer" presStyleCnt="0"/>
      <dgm:spPr/>
      <dgm:t>
        <a:bodyPr/>
        <a:lstStyle/>
        <a:p>
          <a:endParaRPr lang="ru-RU"/>
        </a:p>
      </dgm:t>
    </dgm:pt>
    <dgm:pt modelId="{AD9B5ED4-D5EA-4C9F-BFCE-07D89F0F4DEE}" type="pres">
      <dgm:prSet presAssocID="{754B8683-FFCB-42EA-B0DA-E6F6DE65DB42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2CC9AF-98C9-4A9E-9D53-525EDB101620}" type="pres">
      <dgm:prSet presAssocID="{7E5B982E-6065-4A9C-BC71-AEAF17D15BE3}" presName="spacer" presStyleCnt="0"/>
      <dgm:spPr/>
      <dgm:t>
        <a:bodyPr/>
        <a:lstStyle/>
        <a:p>
          <a:endParaRPr lang="ru-RU"/>
        </a:p>
      </dgm:t>
    </dgm:pt>
    <dgm:pt modelId="{549C527F-59CB-49B5-9C33-C17455FCFC6B}" type="pres">
      <dgm:prSet presAssocID="{908C1992-CE9A-454F-9204-9371138A6AB2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943FFB-E206-43AD-89F0-CA9586B39947}" type="pres">
      <dgm:prSet presAssocID="{8EBCD18B-C0E0-499E-AEDA-385786A861D5}" presName="spacer" presStyleCnt="0"/>
      <dgm:spPr/>
    </dgm:pt>
    <dgm:pt modelId="{2C4AFAC0-05B9-4BBF-9E57-04FCA784D5D6}" type="pres">
      <dgm:prSet presAssocID="{509FD018-0C5F-4E75-B82A-EFDF2B4079CA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6BD02-9751-4811-887A-7F5C3957A4C5}" type="pres">
      <dgm:prSet presAssocID="{978DBC8F-50CD-4992-8FC3-F1631EFFF01A}" presName="spacer" presStyleCnt="0"/>
      <dgm:spPr/>
    </dgm:pt>
    <dgm:pt modelId="{3583B349-282C-48EE-A5B2-B2699AF4F3CB}" type="pres">
      <dgm:prSet presAssocID="{1BBA8F37-00F7-40F8-BD31-C19784A3E9B5}" presName="parentText" presStyleLbl="node1" presStyleIdx="6" presStyleCnt="7" custLinFactY="-1273" custLinFactNeighborX="28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95F251-10DE-40CA-80A4-DF8B0864E314}" type="presOf" srcId="{908C1992-CE9A-454F-9204-9371138A6AB2}" destId="{549C527F-59CB-49B5-9C33-C17455FCFC6B}" srcOrd="0" destOrd="0" presId="urn:microsoft.com/office/officeart/2005/8/layout/vList2"/>
    <dgm:cxn modelId="{CFF6835F-731A-4B08-A2EC-6D27FF525FF4}" srcId="{CCF3FBE6-5F5D-4BB9-9F17-C21C82D0AA4E}" destId="{917DFEBB-CCE8-4F47-8960-1B18A9BBE647}" srcOrd="1" destOrd="0" parTransId="{620FA3F1-7077-4A74-B050-E874AA660529}" sibTransId="{ED3B9101-02DB-4902-9044-0A67606B596F}"/>
    <dgm:cxn modelId="{56934463-1ECE-4D50-B3E3-F82F710DC969}" type="presOf" srcId="{917DFEBB-CCE8-4F47-8960-1B18A9BBE647}" destId="{1FAD3718-0B2C-4C57-AC74-478D60F070CF}" srcOrd="0" destOrd="0" presId="urn:microsoft.com/office/officeart/2005/8/layout/vList2"/>
    <dgm:cxn modelId="{13DF29F1-FC01-499A-88A0-0C6EB80CEB1C}" srcId="{CCF3FBE6-5F5D-4BB9-9F17-C21C82D0AA4E}" destId="{8D6F6FE0-F79A-4D42-AA24-1B4D1EF402CD}" srcOrd="2" destOrd="0" parTransId="{25C3E8E8-FCA3-4335-A96A-E785C57CFB7C}" sibTransId="{235BF509-6BC9-41A0-93E0-8DE43BA99AB1}"/>
    <dgm:cxn modelId="{FDA7C181-5663-49F7-9519-7E3C1A2CB560}" srcId="{CCF3FBE6-5F5D-4BB9-9F17-C21C82D0AA4E}" destId="{908C1992-CE9A-454F-9204-9371138A6AB2}" srcOrd="4" destOrd="0" parTransId="{830DD8FD-128C-4051-AF48-05BCE8F85A78}" sibTransId="{8EBCD18B-C0E0-499E-AEDA-385786A861D5}"/>
    <dgm:cxn modelId="{E94DAE82-A9FD-46C9-85AE-032093E013B1}" srcId="{CCF3FBE6-5F5D-4BB9-9F17-C21C82D0AA4E}" destId="{509FD018-0C5F-4E75-B82A-EFDF2B4079CA}" srcOrd="5" destOrd="0" parTransId="{F2E640A7-F5C5-46EF-AC19-577D929C21A4}" sibTransId="{978DBC8F-50CD-4992-8FC3-F1631EFFF01A}"/>
    <dgm:cxn modelId="{AE9E9A16-AB39-4C29-A0B3-CC35AEE6BCEC}" srcId="{CCF3FBE6-5F5D-4BB9-9F17-C21C82D0AA4E}" destId="{777A290D-BBBE-43E4-B509-C3C8F2889EC1}" srcOrd="0" destOrd="0" parTransId="{2A14B5D9-AFE5-47BD-B953-756AD48C6A74}" sibTransId="{2278F8DD-F555-4A7A-B59B-51D6571B410B}"/>
    <dgm:cxn modelId="{633D5185-15AD-4FFD-8B78-43064A067992}" type="presOf" srcId="{8D6F6FE0-F79A-4D42-AA24-1B4D1EF402CD}" destId="{D88D7DC9-C87B-415F-A307-AAFFC415BA73}" srcOrd="0" destOrd="0" presId="urn:microsoft.com/office/officeart/2005/8/layout/vList2"/>
    <dgm:cxn modelId="{762B06D0-45FB-4AFB-B5E4-2F3D5DB551C6}" type="presOf" srcId="{754B8683-FFCB-42EA-B0DA-E6F6DE65DB42}" destId="{AD9B5ED4-D5EA-4C9F-BFCE-07D89F0F4DEE}" srcOrd="0" destOrd="0" presId="urn:microsoft.com/office/officeart/2005/8/layout/vList2"/>
    <dgm:cxn modelId="{1C5E7FD9-F9BA-4853-AEA1-5156977D7144}" type="presOf" srcId="{CCF3FBE6-5F5D-4BB9-9F17-C21C82D0AA4E}" destId="{716928D5-CD7F-4AF3-8298-209B9949C620}" srcOrd="0" destOrd="0" presId="urn:microsoft.com/office/officeart/2005/8/layout/vList2"/>
    <dgm:cxn modelId="{73871814-CAF3-4777-BE2F-8ABA6EE9961D}" srcId="{CCF3FBE6-5F5D-4BB9-9F17-C21C82D0AA4E}" destId="{754B8683-FFCB-42EA-B0DA-E6F6DE65DB42}" srcOrd="3" destOrd="0" parTransId="{7186190D-83AA-4A44-AD60-2C60068F3B3A}" sibTransId="{7E5B982E-6065-4A9C-BC71-AEAF17D15BE3}"/>
    <dgm:cxn modelId="{04B36FD8-B410-4D07-AA2E-971403DF528A}" type="presOf" srcId="{509FD018-0C5F-4E75-B82A-EFDF2B4079CA}" destId="{2C4AFAC0-05B9-4BBF-9E57-04FCA784D5D6}" srcOrd="0" destOrd="0" presId="urn:microsoft.com/office/officeart/2005/8/layout/vList2"/>
    <dgm:cxn modelId="{134EDFE0-25B7-4C4F-A34E-8D16C7CA70CB}" type="presOf" srcId="{777A290D-BBBE-43E4-B509-C3C8F2889EC1}" destId="{0E55B87A-BC63-4F63-8FE9-EF7A257CBF36}" srcOrd="0" destOrd="0" presId="urn:microsoft.com/office/officeart/2005/8/layout/vList2"/>
    <dgm:cxn modelId="{92A29935-DCCB-4FA0-87C8-69598A8FBE2D}" type="presOf" srcId="{1BBA8F37-00F7-40F8-BD31-C19784A3E9B5}" destId="{3583B349-282C-48EE-A5B2-B2699AF4F3CB}" srcOrd="0" destOrd="0" presId="urn:microsoft.com/office/officeart/2005/8/layout/vList2"/>
    <dgm:cxn modelId="{C79566CC-5D3A-4A00-91A4-68CC4A1FC817}" srcId="{CCF3FBE6-5F5D-4BB9-9F17-C21C82D0AA4E}" destId="{1BBA8F37-00F7-40F8-BD31-C19784A3E9B5}" srcOrd="6" destOrd="0" parTransId="{9CC19D99-9163-4E31-8E64-C705A8F9EAAB}" sibTransId="{D85F5988-27AF-494C-8AE0-0DF946471CA0}"/>
    <dgm:cxn modelId="{671167EA-FDC0-49ED-BCF9-B697E4C9E9FC}" type="presParOf" srcId="{716928D5-CD7F-4AF3-8298-209B9949C620}" destId="{0E55B87A-BC63-4F63-8FE9-EF7A257CBF36}" srcOrd="0" destOrd="0" presId="urn:microsoft.com/office/officeart/2005/8/layout/vList2"/>
    <dgm:cxn modelId="{2485E8F7-6D7B-463C-AFD3-1C0974F0BA8A}" type="presParOf" srcId="{716928D5-CD7F-4AF3-8298-209B9949C620}" destId="{417BE612-B704-4A50-9503-D1E0E7FD3E0C}" srcOrd="1" destOrd="0" presId="urn:microsoft.com/office/officeart/2005/8/layout/vList2"/>
    <dgm:cxn modelId="{EABCDB63-C0A4-4155-9CF8-397DFE2A4E2C}" type="presParOf" srcId="{716928D5-CD7F-4AF3-8298-209B9949C620}" destId="{1FAD3718-0B2C-4C57-AC74-478D60F070CF}" srcOrd="2" destOrd="0" presId="urn:microsoft.com/office/officeart/2005/8/layout/vList2"/>
    <dgm:cxn modelId="{E4A50797-33BF-4A7C-A378-54BD5A3A1A5E}" type="presParOf" srcId="{716928D5-CD7F-4AF3-8298-209B9949C620}" destId="{F221475C-4858-4FCA-8D87-36F3D57E1E62}" srcOrd="3" destOrd="0" presId="urn:microsoft.com/office/officeart/2005/8/layout/vList2"/>
    <dgm:cxn modelId="{EC9B4B37-C08F-4068-8F37-EEE18D7CE6B3}" type="presParOf" srcId="{716928D5-CD7F-4AF3-8298-209B9949C620}" destId="{D88D7DC9-C87B-415F-A307-AAFFC415BA73}" srcOrd="4" destOrd="0" presId="urn:microsoft.com/office/officeart/2005/8/layout/vList2"/>
    <dgm:cxn modelId="{1465D9A9-7567-48BA-A568-B29DDBA1C37F}" type="presParOf" srcId="{716928D5-CD7F-4AF3-8298-209B9949C620}" destId="{6440A7E0-2F59-4FA5-A837-A9E3ADF309AE}" srcOrd="5" destOrd="0" presId="urn:microsoft.com/office/officeart/2005/8/layout/vList2"/>
    <dgm:cxn modelId="{DE05C961-4BF0-4ED9-92D1-5DB1BA0445C5}" type="presParOf" srcId="{716928D5-CD7F-4AF3-8298-209B9949C620}" destId="{AD9B5ED4-D5EA-4C9F-BFCE-07D89F0F4DEE}" srcOrd="6" destOrd="0" presId="urn:microsoft.com/office/officeart/2005/8/layout/vList2"/>
    <dgm:cxn modelId="{BA73E32C-1CF7-4C2F-A79C-23723A92C4E8}" type="presParOf" srcId="{716928D5-CD7F-4AF3-8298-209B9949C620}" destId="{2B2CC9AF-98C9-4A9E-9D53-525EDB101620}" srcOrd="7" destOrd="0" presId="urn:microsoft.com/office/officeart/2005/8/layout/vList2"/>
    <dgm:cxn modelId="{A2E1A80D-C197-4115-949E-642A37F482F1}" type="presParOf" srcId="{716928D5-CD7F-4AF3-8298-209B9949C620}" destId="{549C527F-59CB-49B5-9C33-C17455FCFC6B}" srcOrd="8" destOrd="0" presId="urn:microsoft.com/office/officeart/2005/8/layout/vList2"/>
    <dgm:cxn modelId="{3D8514DA-0963-4235-AB1E-03D1CD66DA98}" type="presParOf" srcId="{716928D5-CD7F-4AF3-8298-209B9949C620}" destId="{0B943FFB-E206-43AD-89F0-CA9586B39947}" srcOrd="9" destOrd="0" presId="urn:microsoft.com/office/officeart/2005/8/layout/vList2"/>
    <dgm:cxn modelId="{09B08EA0-C26B-475E-9A9F-A43B6B8DE2E0}" type="presParOf" srcId="{716928D5-CD7F-4AF3-8298-209B9949C620}" destId="{2C4AFAC0-05B9-4BBF-9E57-04FCA784D5D6}" srcOrd="10" destOrd="0" presId="urn:microsoft.com/office/officeart/2005/8/layout/vList2"/>
    <dgm:cxn modelId="{A3982CDE-ED40-4953-81DA-3CFAD203C43A}" type="presParOf" srcId="{716928D5-CD7F-4AF3-8298-209B9949C620}" destId="{12C6BD02-9751-4811-887A-7F5C3957A4C5}" srcOrd="11" destOrd="0" presId="urn:microsoft.com/office/officeart/2005/8/layout/vList2"/>
    <dgm:cxn modelId="{DAD289CD-C989-4BA3-AEB9-2BA948550735}" type="presParOf" srcId="{716928D5-CD7F-4AF3-8298-209B9949C620}" destId="{3583B349-282C-48EE-A5B2-B2699AF4F3C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8D9214-88B3-493F-ADE6-E7228A3D623A}" type="doc">
      <dgm:prSet loTypeId="urn:microsoft.com/office/officeart/2005/8/layout/vList2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68601121-B501-4852-8FD9-DA52C7F41158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Образование –9,0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B0CCC17-47D7-4AF1-9297-FA7434C706B5}" type="parTrans" cxnId="{4B8E6A28-F2E5-4633-9D40-FCCCAD76B1AE}">
      <dgm:prSet/>
      <dgm:spPr/>
      <dgm:t>
        <a:bodyPr/>
        <a:lstStyle/>
        <a:p>
          <a:endParaRPr lang="ru-RU"/>
        </a:p>
      </dgm:t>
    </dgm:pt>
    <dgm:pt modelId="{8E370B41-9FC1-4B4D-A34F-CB433CF8B92C}" type="sibTrans" cxnId="{4B8E6A28-F2E5-4633-9D40-FCCCAD76B1AE}">
      <dgm:prSet/>
      <dgm:spPr/>
      <dgm:t>
        <a:bodyPr/>
        <a:lstStyle/>
        <a:p>
          <a:endParaRPr lang="ru-RU"/>
        </a:p>
      </dgm:t>
    </dgm:pt>
    <dgm:pt modelId="{6DE8F380-9025-4711-8840-5F97EF4AAAD4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Культура –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3 983,8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5094DD63-678B-4172-8856-91A84650975F}" type="parTrans" cxnId="{E2D0CE06-71C8-45F5-A9BB-11C119841173}">
      <dgm:prSet/>
      <dgm:spPr/>
      <dgm:t>
        <a:bodyPr/>
        <a:lstStyle/>
        <a:p>
          <a:endParaRPr lang="ru-RU"/>
        </a:p>
      </dgm:t>
    </dgm:pt>
    <dgm:pt modelId="{A8370EED-D252-4A6F-8672-1667492A2E14}" type="sibTrans" cxnId="{E2D0CE06-71C8-45F5-A9BB-11C119841173}">
      <dgm:prSet/>
      <dgm:spPr/>
      <dgm:t>
        <a:bodyPr/>
        <a:lstStyle/>
        <a:p>
          <a:endParaRPr lang="ru-RU"/>
        </a:p>
      </dgm:t>
    </dgm:pt>
    <dgm:pt modelId="{0504BD27-B1FC-4203-A517-B441222C19FF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Физическая культура и спорт–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30,0</a:t>
          </a:r>
          <a:endParaRPr lang="ru-RU" sz="1400" b="1" dirty="0" smtClean="0">
            <a:latin typeface="Times New Roman" pitchFamily="18" charset="0"/>
            <a:cs typeface="Times New Roman" pitchFamily="18" charset="0"/>
          </a:endParaRPr>
        </a:p>
        <a:p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55FA6F06-AC67-40E6-802A-BC2D70BC3C13}" type="parTrans" cxnId="{5C00EE53-9224-4E7B-8AEA-B6CC80A5B735}">
      <dgm:prSet/>
      <dgm:spPr/>
      <dgm:t>
        <a:bodyPr/>
        <a:lstStyle/>
        <a:p>
          <a:endParaRPr lang="ru-RU"/>
        </a:p>
      </dgm:t>
    </dgm:pt>
    <dgm:pt modelId="{802A8DD2-3F58-404F-B8A4-F478411889FF}" type="sibTrans" cxnId="{5C00EE53-9224-4E7B-8AEA-B6CC80A5B735}">
      <dgm:prSet/>
      <dgm:spPr/>
      <dgm:t>
        <a:bodyPr/>
        <a:lstStyle/>
        <a:p>
          <a:endParaRPr lang="ru-RU"/>
        </a:p>
      </dgm:t>
    </dgm:pt>
    <dgm:pt modelId="{7332EBA9-D633-40C3-B397-76CC3A406A24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Общегосударственные вопросы–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5 191,9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492C4766-788E-4DE3-B142-B0F45F711244}" type="sibTrans" cxnId="{A8236626-1FAF-4964-B393-98D14B310761}">
      <dgm:prSet/>
      <dgm:spPr/>
      <dgm:t>
        <a:bodyPr/>
        <a:lstStyle/>
        <a:p>
          <a:endParaRPr lang="ru-RU"/>
        </a:p>
      </dgm:t>
    </dgm:pt>
    <dgm:pt modelId="{83929E23-E58B-42A2-AD3D-C8A072294E50}" type="parTrans" cxnId="{A8236626-1FAF-4964-B393-98D14B310761}">
      <dgm:prSet/>
      <dgm:spPr/>
      <dgm:t>
        <a:bodyPr/>
        <a:lstStyle/>
        <a:p>
          <a:endParaRPr lang="ru-RU"/>
        </a:p>
      </dgm:t>
    </dgm:pt>
    <dgm:pt modelId="{F78CD503-24CB-436C-B567-E64699DFBDC2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Национальная оборона-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83,3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422372B0-4A47-40D5-A855-5DDD7304B5BD}" type="parTrans" cxnId="{FB8593C2-50EF-40A0-8393-020DA3C7E9FC}">
      <dgm:prSet/>
      <dgm:spPr/>
      <dgm:t>
        <a:bodyPr/>
        <a:lstStyle/>
        <a:p>
          <a:endParaRPr lang="ru-RU"/>
        </a:p>
      </dgm:t>
    </dgm:pt>
    <dgm:pt modelId="{21D576F9-0E60-4024-B0F9-78A2FA57830F}" type="sibTrans" cxnId="{FB8593C2-50EF-40A0-8393-020DA3C7E9FC}">
      <dgm:prSet/>
      <dgm:spPr/>
      <dgm:t>
        <a:bodyPr/>
        <a:lstStyle/>
        <a:p>
          <a:endParaRPr lang="ru-RU"/>
        </a:p>
      </dgm:t>
    </dgm:pt>
    <dgm:pt modelId="{678106EF-684B-45AF-8DDF-C848BC2B373A}">
      <dgm:prSet phldrT="[Текст]"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Жилищно–коммунальное хозяйство 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–955,9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5FB04E8C-D589-4830-B2FA-F2D830E688DC}" type="parTrans" cxnId="{88A51552-28E6-4A52-A09E-145E5E749C48}">
      <dgm:prSet/>
      <dgm:spPr/>
      <dgm:t>
        <a:bodyPr/>
        <a:lstStyle/>
        <a:p>
          <a:endParaRPr lang="ru-RU"/>
        </a:p>
      </dgm:t>
    </dgm:pt>
    <dgm:pt modelId="{187E9CA0-BB04-47B5-BA8E-4CF171A30BFE}" type="sibTrans" cxnId="{88A51552-28E6-4A52-A09E-145E5E749C48}">
      <dgm:prSet/>
      <dgm:spPr/>
      <dgm:t>
        <a:bodyPr/>
        <a:lstStyle/>
        <a:p>
          <a:endParaRPr lang="ru-RU"/>
        </a:p>
      </dgm:t>
    </dgm:pt>
    <dgm:pt modelId="{64ABC34A-5EF9-4A63-BF4C-B6F113C3173D}">
      <dgm:prSet custT="1"/>
      <dgm:spPr>
        <a:solidFill>
          <a:schemeClr val="bg2"/>
        </a:solidFill>
        <a:effectLst>
          <a:innerShdw blurRad="114300">
            <a:prstClr val="black"/>
          </a:innerShdw>
        </a:effectLst>
        <a:scene3d>
          <a:camera prst="orthographicFront"/>
          <a:lightRig rig="threePt" dir="t"/>
        </a:scene3d>
        <a:sp3d>
          <a:bevelT prst="relaxedInset"/>
        </a:sp3d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– 9,5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4C2C36F3-B7C7-4FFC-A171-260FFB64996A}" type="parTrans" cxnId="{07F31E1A-9D15-430B-B080-83FAB7E1EEA1}">
      <dgm:prSet/>
      <dgm:spPr/>
    </dgm:pt>
    <dgm:pt modelId="{F16DCEA4-24DD-46DD-96D5-B7C1FE3E8FDC}" type="sibTrans" cxnId="{07F31E1A-9D15-430B-B080-83FAB7E1EEA1}">
      <dgm:prSet/>
      <dgm:spPr/>
    </dgm:pt>
    <dgm:pt modelId="{08075278-61EA-4FF8-AD51-0E875B945F0C}">
      <dgm:prSet cust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Социальная политика – 59,8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7439B5EC-18AE-4913-BDBE-85799DC31297}" type="parTrans" cxnId="{00C1478F-C06C-4764-8486-CC9042574B5E}">
      <dgm:prSet/>
      <dgm:spPr/>
    </dgm:pt>
    <dgm:pt modelId="{599964A3-1724-4D6D-8F58-4CD72A8A0AB9}" type="sibTrans" cxnId="{00C1478F-C06C-4764-8486-CC9042574B5E}">
      <dgm:prSet/>
      <dgm:spPr/>
    </dgm:pt>
    <dgm:pt modelId="{114EC0D7-7C0D-498A-AAD9-E256870189B2}" type="pres">
      <dgm:prSet presAssocID="{968D9214-88B3-493F-ADE6-E7228A3D62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203AA5-54BC-4279-A362-15B52FF69F92}" type="pres">
      <dgm:prSet presAssocID="{7332EBA9-D633-40C3-B397-76CC3A406A24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49BF70-3550-416F-964D-2D709E95D25E}" type="pres">
      <dgm:prSet presAssocID="{492C4766-788E-4DE3-B142-B0F45F711244}" presName="spacer" presStyleCnt="0"/>
      <dgm:spPr/>
      <dgm:t>
        <a:bodyPr/>
        <a:lstStyle/>
        <a:p>
          <a:endParaRPr lang="ru-RU"/>
        </a:p>
      </dgm:t>
    </dgm:pt>
    <dgm:pt modelId="{20B9C0C8-8C7F-492F-8A66-406A0E609FD4}" type="pres">
      <dgm:prSet presAssocID="{F78CD503-24CB-436C-B567-E64699DFBDC2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F5242-3110-4BEC-85CC-A70C160B4B2C}" type="pres">
      <dgm:prSet presAssocID="{21D576F9-0E60-4024-B0F9-78A2FA57830F}" presName="spacer" presStyleCnt="0"/>
      <dgm:spPr/>
      <dgm:t>
        <a:bodyPr/>
        <a:lstStyle/>
        <a:p>
          <a:endParaRPr lang="ru-RU"/>
        </a:p>
      </dgm:t>
    </dgm:pt>
    <dgm:pt modelId="{68CFB6CD-C0B4-4710-9404-E275E8EDC7D9}" type="pres">
      <dgm:prSet presAssocID="{64ABC34A-5EF9-4A63-BF4C-B6F113C3173D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F69682-DF75-4CF3-9D2D-1E4B8BA4564C}" type="pres">
      <dgm:prSet presAssocID="{F16DCEA4-24DD-46DD-96D5-B7C1FE3E8FDC}" presName="spacer" presStyleCnt="0"/>
      <dgm:spPr/>
    </dgm:pt>
    <dgm:pt modelId="{0093E836-92A8-4F57-AA2A-68DFA77A4350}" type="pres">
      <dgm:prSet presAssocID="{678106EF-684B-45AF-8DDF-C848BC2B373A}" presName="parentText" presStyleLbl="node1" presStyleIdx="3" presStyleCnt="8" custLinFactNeighborY="792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8B85D9-D678-4BBF-9577-D57F1AA89DCD}" type="pres">
      <dgm:prSet presAssocID="{187E9CA0-BB04-47B5-BA8E-4CF171A30BFE}" presName="spacer" presStyleCnt="0"/>
      <dgm:spPr/>
      <dgm:t>
        <a:bodyPr/>
        <a:lstStyle/>
        <a:p>
          <a:endParaRPr lang="ru-RU"/>
        </a:p>
      </dgm:t>
    </dgm:pt>
    <dgm:pt modelId="{A895908A-4728-413C-BF2A-CBEFCD64E6CA}" type="pres">
      <dgm:prSet presAssocID="{68601121-B501-4852-8FD9-DA52C7F41158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CC02E-4BFF-4843-9384-642558F546CD}" type="pres">
      <dgm:prSet presAssocID="{8E370B41-9FC1-4B4D-A34F-CB433CF8B92C}" presName="spacer" presStyleCnt="0"/>
      <dgm:spPr/>
      <dgm:t>
        <a:bodyPr/>
        <a:lstStyle/>
        <a:p>
          <a:endParaRPr lang="ru-RU"/>
        </a:p>
      </dgm:t>
    </dgm:pt>
    <dgm:pt modelId="{F73ADE98-D55C-424E-900F-98EAA79B75FA}" type="pres">
      <dgm:prSet presAssocID="{6DE8F380-9025-4711-8840-5F97EF4AAAD4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7ACB2-4F91-479E-82E4-8409EBB80D44}" type="pres">
      <dgm:prSet presAssocID="{A8370EED-D252-4A6F-8672-1667492A2E14}" presName="spacer" presStyleCnt="0"/>
      <dgm:spPr/>
      <dgm:t>
        <a:bodyPr/>
        <a:lstStyle/>
        <a:p>
          <a:endParaRPr lang="ru-RU"/>
        </a:p>
      </dgm:t>
    </dgm:pt>
    <dgm:pt modelId="{B29CE7BB-0B61-4D84-8096-90266FC291CF}" type="pres">
      <dgm:prSet presAssocID="{08075278-61EA-4FF8-AD51-0E875B945F0C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D2C48F-1657-4B0A-91D6-1D3E0F71974B}" type="pres">
      <dgm:prSet presAssocID="{599964A3-1724-4D6D-8F58-4CD72A8A0AB9}" presName="spacer" presStyleCnt="0"/>
      <dgm:spPr/>
    </dgm:pt>
    <dgm:pt modelId="{FC6A26E3-2176-4C86-A0DE-5CB07184F32A}" type="pres">
      <dgm:prSet presAssocID="{0504BD27-B1FC-4203-A517-B441222C19FF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C9A5C3-6A66-4BE2-BD94-AF7E07E00586}" type="presOf" srcId="{7332EBA9-D633-40C3-B397-76CC3A406A24}" destId="{C6203AA5-54BC-4279-A362-15B52FF69F92}" srcOrd="0" destOrd="0" presId="urn:microsoft.com/office/officeart/2005/8/layout/vList2"/>
    <dgm:cxn modelId="{80065148-1C9C-4124-9038-8C6FD7032C60}" type="presOf" srcId="{F78CD503-24CB-436C-B567-E64699DFBDC2}" destId="{20B9C0C8-8C7F-492F-8A66-406A0E609FD4}" srcOrd="0" destOrd="0" presId="urn:microsoft.com/office/officeart/2005/8/layout/vList2"/>
    <dgm:cxn modelId="{E7A630E1-37CF-4975-90E6-5E3F8A851770}" type="presOf" srcId="{968D9214-88B3-493F-ADE6-E7228A3D623A}" destId="{114EC0D7-7C0D-498A-AAD9-E256870189B2}" srcOrd="0" destOrd="0" presId="urn:microsoft.com/office/officeart/2005/8/layout/vList2"/>
    <dgm:cxn modelId="{BC1767C4-21E2-4ADD-97A9-69A23063B0A3}" type="presOf" srcId="{678106EF-684B-45AF-8DDF-C848BC2B373A}" destId="{0093E836-92A8-4F57-AA2A-68DFA77A4350}" srcOrd="0" destOrd="0" presId="urn:microsoft.com/office/officeart/2005/8/layout/vList2"/>
    <dgm:cxn modelId="{07F31E1A-9D15-430B-B080-83FAB7E1EEA1}" srcId="{968D9214-88B3-493F-ADE6-E7228A3D623A}" destId="{64ABC34A-5EF9-4A63-BF4C-B6F113C3173D}" srcOrd="2" destOrd="0" parTransId="{4C2C36F3-B7C7-4FFC-A171-260FFB64996A}" sibTransId="{F16DCEA4-24DD-46DD-96D5-B7C1FE3E8FDC}"/>
    <dgm:cxn modelId="{A29616F6-91EB-40E9-B186-CB213AE96939}" type="presOf" srcId="{64ABC34A-5EF9-4A63-BF4C-B6F113C3173D}" destId="{68CFB6CD-C0B4-4710-9404-E275E8EDC7D9}" srcOrd="0" destOrd="0" presId="urn:microsoft.com/office/officeart/2005/8/layout/vList2"/>
    <dgm:cxn modelId="{4B8E6A28-F2E5-4633-9D40-FCCCAD76B1AE}" srcId="{968D9214-88B3-493F-ADE6-E7228A3D623A}" destId="{68601121-B501-4852-8FD9-DA52C7F41158}" srcOrd="4" destOrd="0" parTransId="{2B0CCC17-47D7-4AF1-9297-FA7434C706B5}" sibTransId="{8E370B41-9FC1-4B4D-A34F-CB433CF8B92C}"/>
    <dgm:cxn modelId="{00C1478F-C06C-4764-8486-CC9042574B5E}" srcId="{968D9214-88B3-493F-ADE6-E7228A3D623A}" destId="{08075278-61EA-4FF8-AD51-0E875B945F0C}" srcOrd="6" destOrd="0" parTransId="{7439B5EC-18AE-4913-BDBE-85799DC31297}" sibTransId="{599964A3-1724-4D6D-8F58-4CD72A8A0AB9}"/>
    <dgm:cxn modelId="{88A51552-28E6-4A52-A09E-145E5E749C48}" srcId="{968D9214-88B3-493F-ADE6-E7228A3D623A}" destId="{678106EF-684B-45AF-8DDF-C848BC2B373A}" srcOrd="3" destOrd="0" parTransId="{5FB04E8C-D589-4830-B2FA-F2D830E688DC}" sibTransId="{187E9CA0-BB04-47B5-BA8E-4CF171A30BFE}"/>
    <dgm:cxn modelId="{A8236626-1FAF-4964-B393-98D14B310761}" srcId="{968D9214-88B3-493F-ADE6-E7228A3D623A}" destId="{7332EBA9-D633-40C3-B397-76CC3A406A24}" srcOrd="0" destOrd="0" parTransId="{83929E23-E58B-42A2-AD3D-C8A072294E50}" sibTransId="{492C4766-788E-4DE3-B142-B0F45F711244}"/>
    <dgm:cxn modelId="{DCB4EF93-0DD3-4160-8A33-03A8AE2019C0}" type="presOf" srcId="{68601121-B501-4852-8FD9-DA52C7F41158}" destId="{A895908A-4728-413C-BF2A-CBEFCD64E6CA}" srcOrd="0" destOrd="0" presId="urn:microsoft.com/office/officeart/2005/8/layout/vList2"/>
    <dgm:cxn modelId="{1C9BF24E-84F6-4351-AD6B-50EE9D80171D}" type="presOf" srcId="{0504BD27-B1FC-4203-A517-B441222C19FF}" destId="{FC6A26E3-2176-4C86-A0DE-5CB07184F32A}" srcOrd="0" destOrd="0" presId="urn:microsoft.com/office/officeart/2005/8/layout/vList2"/>
    <dgm:cxn modelId="{E2D0CE06-71C8-45F5-A9BB-11C119841173}" srcId="{968D9214-88B3-493F-ADE6-E7228A3D623A}" destId="{6DE8F380-9025-4711-8840-5F97EF4AAAD4}" srcOrd="5" destOrd="0" parTransId="{5094DD63-678B-4172-8856-91A84650975F}" sibTransId="{A8370EED-D252-4A6F-8672-1667492A2E14}"/>
    <dgm:cxn modelId="{FB8593C2-50EF-40A0-8393-020DA3C7E9FC}" srcId="{968D9214-88B3-493F-ADE6-E7228A3D623A}" destId="{F78CD503-24CB-436C-B567-E64699DFBDC2}" srcOrd="1" destOrd="0" parTransId="{422372B0-4A47-40D5-A855-5DDD7304B5BD}" sibTransId="{21D576F9-0E60-4024-B0F9-78A2FA57830F}"/>
    <dgm:cxn modelId="{EE7D66B1-3312-4F09-96C9-C1E0CBCFED21}" type="presOf" srcId="{6DE8F380-9025-4711-8840-5F97EF4AAAD4}" destId="{F73ADE98-D55C-424E-900F-98EAA79B75FA}" srcOrd="0" destOrd="0" presId="urn:microsoft.com/office/officeart/2005/8/layout/vList2"/>
    <dgm:cxn modelId="{5C00EE53-9224-4E7B-8AEA-B6CC80A5B735}" srcId="{968D9214-88B3-493F-ADE6-E7228A3D623A}" destId="{0504BD27-B1FC-4203-A517-B441222C19FF}" srcOrd="7" destOrd="0" parTransId="{55FA6F06-AC67-40E6-802A-BC2D70BC3C13}" sibTransId="{802A8DD2-3F58-404F-B8A4-F478411889FF}"/>
    <dgm:cxn modelId="{C8BC0FEB-43B1-40C6-BCF7-0DF9F8D20774}" type="presOf" srcId="{08075278-61EA-4FF8-AD51-0E875B945F0C}" destId="{B29CE7BB-0B61-4D84-8096-90266FC291CF}" srcOrd="0" destOrd="0" presId="urn:microsoft.com/office/officeart/2005/8/layout/vList2"/>
    <dgm:cxn modelId="{6B87815A-3B89-4D57-8547-F631C8E7DC43}" type="presParOf" srcId="{114EC0D7-7C0D-498A-AAD9-E256870189B2}" destId="{C6203AA5-54BC-4279-A362-15B52FF69F92}" srcOrd="0" destOrd="0" presId="urn:microsoft.com/office/officeart/2005/8/layout/vList2"/>
    <dgm:cxn modelId="{9AAEE478-C48D-41B4-9321-59FE3CB0DA55}" type="presParOf" srcId="{114EC0D7-7C0D-498A-AAD9-E256870189B2}" destId="{FB49BF70-3550-416F-964D-2D709E95D25E}" srcOrd="1" destOrd="0" presId="urn:microsoft.com/office/officeart/2005/8/layout/vList2"/>
    <dgm:cxn modelId="{B1447ABC-8A57-4271-BF96-D5A17215DE97}" type="presParOf" srcId="{114EC0D7-7C0D-498A-AAD9-E256870189B2}" destId="{20B9C0C8-8C7F-492F-8A66-406A0E609FD4}" srcOrd="2" destOrd="0" presId="urn:microsoft.com/office/officeart/2005/8/layout/vList2"/>
    <dgm:cxn modelId="{35D9B856-0F56-47AC-8750-534E9C7672A9}" type="presParOf" srcId="{114EC0D7-7C0D-498A-AAD9-E256870189B2}" destId="{EF2F5242-3110-4BEC-85CC-A70C160B4B2C}" srcOrd="3" destOrd="0" presId="urn:microsoft.com/office/officeart/2005/8/layout/vList2"/>
    <dgm:cxn modelId="{5B7F5070-FE30-443D-A373-AD61EDF61DC8}" type="presParOf" srcId="{114EC0D7-7C0D-498A-AAD9-E256870189B2}" destId="{68CFB6CD-C0B4-4710-9404-E275E8EDC7D9}" srcOrd="4" destOrd="0" presId="urn:microsoft.com/office/officeart/2005/8/layout/vList2"/>
    <dgm:cxn modelId="{4F08A8DA-3AFB-4865-B25F-314ACAA9751D}" type="presParOf" srcId="{114EC0D7-7C0D-498A-AAD9-E256870189B2}" destId="{46F69682-DF75-4CF3-9D2D-1E4B8BA4564C}" srcOrd="5" destOrd="0" presId="urn:microsoft.com/office/officeart/2005/8/layout/vList2"/>
    <dgm:cxn modelId="{4BE1663E-297F-4FE0-B15C-DF44CE8B7C1D}" type="presParOf" srcId="{114EC0D7-7C0D-498A-AAD9-E256870189B2}" destId="{0093E836-92A8-4F57-AA2A-68DFA77A4350}" srcOrd="6" destOrd="0" presId="urn:microsoft.com/office/officeart/2005/8/layout/vList2"/>
    <dgm:cxn modelId="{373623D0-D2FB-4DDE-AE29-AF2F149193DA}" type="presParOf" srcId="{114EC0D7-7C0D-498A-AAD9-E256870189B2}" destId="{A28B85D9-D678-4BBF-9577-D57F1AA89DCD}" srcOrd="7" destOrd="0" presId="urn:microsoft.com/office/officeart/2005/8/layout/vList2"/>
    <dgm:cxn modelId="{A900027A-AFAF-46CA-901A-428B3C023C20}" type="presParOf" srcId="{114EC0D7-7C0D-498A-AAD9-E256870189B2}" destId="{A895908A-4728-413C-BF2A-CBEFCD64E6CA}" srcOrd="8" destOrd="0" presId="urn:microsoft.com/office/officeart/2005/8/layout/vList2"/>
    <dgm:cxn modelId="{7BDCC9F2-B225-419C-8F1E-4523EFDE692C}" type="presParOf" srcId="{114EC0D7-7C0D-498A-AAD9-E256870189B2}" destId="{5A2CC02E-4BFF-4843-9384-642558F546CD}" srcOrd="9" destOrd="0" presId="urn:microsoft.com/office/officeart/2005/8/layout/vList2"/>
    <dgm:cxn modelId="{D9768546-7CA3-4131-B42A-43A71CA52092}" type="presParOf" srcId="{114EC0D7-7C0D-498A-AAD9-E256870189B2}" destId="{F73ADE98-D55C-424E-900F-98EAA79B75FA}" srcOrd="10" destOrd="0" presId="urn:microsoft.com/office/officeart/2005/8/layout/vList2"/>
    <dgm:cxn modelId="{D78C3893-A627-425D-9970-0A8F37CCAA72}" type="presParOf" srcId="{114EC0D7-7C0D-498A-AAD9-E256870189B2}" destId="{1177ACB2-4F91-479E-82E4-8409EBB80D44}" srcOrd="11" destOrd="0" presId="urn:microsoft.com/office/officeart/2005/8/layout/vList2"/>
    <dgm:cxn modelId="{5090AD08-6C58-4ED0-9E18-8A46A2295C94}" type="presParOf" srcId="{114EC0D7-7C0D-498A-AAD9-E256870189B2}" destId="{B29CE7BB-0B61-4D84-8096-90266FC291CF}" srcOrd="12" destOrd="0" presId="urn:microsoft.com/office/officeart/2005/8/layout/vList2"/>
    <dgm:cxn modelId="{98F3F11C-8C2F-4A01-806C-D744BF667D55}" type="presParOf" srcId="{114EC0D7-7C0D-498A-AAD9-E256870189B2}" destId="{F5D2C48F-1657-4B0A-91D6-1D3E0F71974B}" srcOrd="13" destOrd="0" presId="urn:microsoft.com/office/officeart/2005/8/layout/vList2"/>
    <dgm:cxn modelId="{B3AF37D4-AEE4-4D1B-A1B8-42080215A00E}" type="presParOf" srcId="{114EC0D7-7C0D-498A-AAD9-E256870189B2}" destId="{FC6A26E3-2176-4C86-A0DE-5CB07184F32A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E2C7C6F-5654-4052-98A3-1B11772A5A68}">
      <dsp:nvSpPr>
        <dsp:cNvPr id="0" name=""/>
        <dsp:cNvSpPr/>
      </dsp:nvSpPr>
      <dsp:spPr>
        <a:xfrm>
          <a:off x="-138917" y="0"/>
          <a:ext cx="5472608" cy="5472608"/>
        </a:xfrm>
        <a:prstGeom prst="triangl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69C873-DDBF-497C-9569-D0F42A7176A6}">
      <dsp:nvSpPr>
        <dsp:cNvPr id="0" name=""/>
        <dsp:cNvSpPr/>
      </dsp:nvSpPr>
      <dsp:spPr>
        <a:xfrm>
          <a:off x="123304" y="504056"/>
          <a:ext cx="8254578" cy="156142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Основных направлениях бюджетной и налоговой политики  Первомайского сельского поселения, утвержденного постановлением №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124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от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02.11.2018г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администрации Первомайского сельского поселения</a:t>
          </a:r>
          <a:endParaRPr lang="ru-RU" sz="1800" kern="1200" dirty="0"/>
        </a:p>
      </dsp:txBody>
      <dsp:txXfrm>
        <a:off x="123304" y="504056"/>
        <a:ext cx="8254578" cy="1561426"/>
      </dsp:txXfrm>
    </dsp:sp>
    <dsp:sp modelId="{55A5B9AD-FB5E-4366-BCC5-05B0ACB594C1}">
      <dsp:nvSpPr>
        <dsp:cNvPr id="0" name=""/>
        <dsp:cNvSpPr/>
      </dsp:nvSpPr>
      <dsp:spPr>
        <a:xfrm>
          <a:off x="71991" y="2448272"/>
          <a:ext cx="8385233" cy="102815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247288"/>
              <a:satOff val="-36911"/>
              <a:lumOff val="196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Прогнозе социально экономического развития Первомайского сельского поселения, утвержденного постановлением №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82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от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09.07.2018г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администрации Первомайского сельского поселения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991" y="2448272"/>
        <a:ext cx="8385233" cy="1028158"/>
      </dsp:txXfrm>
    </dsp:sp>
    <dsp:sp modelId="{0FD99F51-B09C-4F80-AC02-AA7A13767858}">
      <dsp:nvSpPr>
        <dsp:cNvPr id="0" name=""/>
        <dsp:cNvSpPr/>
      </dsp:nvSpPr>
      <dsp:spPr>
        <a:xfrm>
          <a:off x="569821" y="3739410"/>
          <a:ext cx="7612326" cy="8831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494575"/>
              <a:satOff val="-73823"/>
              <a:lumOff val="393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Муниципальных программах Первомайского сельского поселения</a:t>
          </a:r>
          <a:endParaRPr lang="ru-RU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9821" y="3739410"/>
        <a:ext cx="7612326" cy="8831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55B87A-BC63-4F63-8FE9-EF7A257CBF36}">
      <dsp:nvSpPr>
        <dsp:cNvPr id="0" name=""/>
        <dsp:cNvSpPr/>
      </dsp:nvSpPr>
      <dsp:spPr>
        <a:xfrm>
          <a:off x="0" y="775"/>
          <a:ext cx="3898776" cy="610051"/>
        </a:xfrm>
        <a:prstGeom prst="roundRect">
          <a:avLst/>
        </a:prstGeom>
        <a:gradFill rotWithShape="1">
          <a:gsLst>
            <a:gs pos="0">
              <a:schemeClr val="dk1">
                <a:tint val="60000"/>
                <a:satMod val="160000"/>
              </a:schemeClr>
            </a:gs>
            <a:gs pos="46000">
              <a:schemeClr val="dk1">
                <a:tint val="86000"/>
                <a:satMod val="160000"/>
              </a:schemeClr>
            </a:gs>
            <a:gs pos="100000">
              <a:schemeClr val="dk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–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530,0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775"/>
        <a:ext cx="3898776" cy="610051"/>
      </dsp:txXfrm>
    </dsp:sp>
    <dsp:sp modelId="{1FAD3718-0B2C-4C57-AC74-478D60F070CF}">
      <dsp:nvSpPr>
        <dsp:cNvPr id="0" name=""/>
        <dsp:cNvSpPr/>
      </dsp:nvSpPr>
      <dsp:spPr>
        <a:xfrm>
          <a:off x="0" y="625127"/>
          <a:ext cx="3898776" cy="610051"/>
        </a:xfrm>
        <a:prstGeom prst="roundRect">
          <a:avLst/>
        </a:prstGeom>
        <a:gradFill rotWithShape="1">
          <a:gsLst>
            <a:gs pos="0">
              <a:schemeClr val="dk1">
                <a:tint val="60000"/>
                <a:satMod val="160000"/>
              </a:schemeClr>
            </a:gs>
            <a:gs pos="46000">
              <a:schemeClr val="dk1">
                <a:tint val="86000"/>
                <a:satMod val="160000"/>
              </a:schemeClr>
            </a:gs>
            <a:gs pos="100000">
              <a:schemeClr val="dk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Имущественные налоги –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706,5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625127"/>
        <a:ext cx="3898776" cy="610051"/>
      </dsp:txXfrm>
    </dsp:sp>
    <dsp:sp modelId="{D88D7DC9-C87B-415F-A307-AAFFC415BA73}">
      <dsp:nvSpPr>
        <dsp:cNvPr id="0" name=""/>
        <dsp:cNvSpPr/>
      </dsp:nvSpPr>
      <dsp:spPr>
        <a:xfrm>
          <a:off x="0" y="1250304"/>
          <a:ext cx="3898776" cy="610051"/>
        </a:xfrm>
        <a:prstGeom prst="roundRect">
          <a:avLst/>
        </a:prstGeom>
        <a:gradFill rotWithShape="1">
          <a:gsLst>
            <a:gs pos="0">
              <a:schemeClr val="dk1">
                <a:tint val="60000"/>
                <a:satMod val="160000"/>
              </a:schemeClr>
            </a:gs>
            <a:gs pos="46000">
              <a:schemeClr val="dk1">
                <a:tint val="86000"/>
                <a:satMod val="160000"/>
              </a:schemeClr>
            </a:gs>
            <a:gs pos="100000">
              <a:schemeClr val="dk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Государственная пошлина – 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14,6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250304"/>
        <a:ext cx="3898776" cy="610051"/>
      </dsp:txXfrm>
    </dsp:sp>
    <dsp:sp modelId="{AD9B5ED4-D5EA-4C9F-BFCE-07D89F0F4DEE}">
      <dsp:nvSpPr>
        <dsp:cNvPr id="0" name=""/>
        <dsp:cNvSpPr/>
      </dsp:nvSpPr>
      <dsp:spPr>
        <a:xfrm>
          <a:off x="0" y="1873832"/>
          <a:ext cx="3898776" cy="610051"/>
        </a:xfrm>
        <a:prstGeom prst="roundRect">
          <a:avLst/>
        </a:prstGeom>
        <a:gradFill rotWithShape="1">
          <a:gsLst>
            <a:gs pos="0">
              <a:schemeClr val="dk1">
                <a:tint val="60000"/>
                <a:satMod val="160000"/>
              </a:schemeClr>
            </a:gs>
            <a:gs pos="46000">
              <a:schemeClr val="dk1">
                <a:tint val="86000"/>
                <a:satMod val="160000"/>
              </a:schemeClr>
            </a:gs>
            <a:gs pos="100000">
              <a:schemeClr val="dk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Налог на совокупный доход  -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180,0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873832"/>
        <a:ext cx="3898776" cy="610051"/>
      </dsp:txXfrm>
    </dsp:sp>
    <dsp:sp modelId="{549C527F-59CB-49B5-9C33-C17455FCFC6B}">
      <dsp:nvSpPr>
        <dsp:cNvPr id="0" name=""/>
        <dsp:cNvSpPr/>
      </dsp:nvSpPr>
      <dsp:spPr>
        <a:xfrm>
          <a:off x="0" y="2498185"/>
          <a:ext cx="3898776" cy="610051"/>
        </a:xfrm>
        <a:prstGeom prst="roundRect">
          <a:avLst/>
        </a:prstGeom>
        <a:gradFill rotWithShape="1">
          <a:gsLst>
            <a:gs pos="0">
              <a:schemeClr val="dk1">
                <a:tint val="60000"/>
                <a:satMod val="160000"/>
              </a:schemeClr>
            </a:gs>
            <a:gs pos="46000">
              <a:schemeClr val="dk1">
                <a:tint val="86000"/>
                <a:satMod val="160000"/>
              </a:schemeClr>
            </a:gs>
            <a:gs pos="100000">
              <a:schemeClr val="dk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Штрафы, санкции, возмещение ущерба  –7,0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498185"/>
        <a:ext cx="3898776" cy="610051"/>
      </dsp:txXfrm>
    </dsp:sp>
    <dsp:sp modelId="{2C4AFAC0-05B9-4BBF-9E57-04FCA784D5D6}">
      <dsp:nvSpPr>
        <dsp:cNvPr id="0" name=""/>
        <dsp:cNvSpPr/>
      </dsp:nvSpPr>
      <dsp:spPr>
        <a:xfrm>
          <a:off x="0" y="3122538"/>
          <a:ext cx="3898776" cy="610051"/>
        </a:xfrm>
        <a:prstGeom prst="roundRect">
          <a:avLst/>
        </a:prstGeom>
        <a:gradFill rotWithShape="1">
          <a:gsLst>
            <a:gs pos="0">
              <a:schemeClr val="dk1">
                <a:tint val="60000"/>
                <a:satMod val="160000"/>
              </a:schemeClr>
            </a:gs>
            <a:gs pos="46000">
              <a:schemeClr val="dk1">
                <a:tint val="86000"/>
                <a:satMod val="160000"/>
              </a:schemeClr>
            </a:gs>
            <a:gs pos="100000">
              <a:schemeClr val="dk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Прочие налоговые доходы -100,0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122538"/>
        <a:ext cx="3898776" cy="610051"/>
      </dsp:txXfrm>
    </dsp:sp>
    <dsp:sp modelId="{3583B349-282C-48EE-A5B2-B2699AF4F3CB}">
      <dsp:nvSpPr>
        <dsp:cNvPr id="0" name=""/>
        <dsp:cNvSpPr/>
      </dsp:nvSpPr>
      <dsp:spPr>
        <a:xfrm>
          <a:off x="0" y="3724823"/>
          <a:ext cx="3898776" cy="610051"/>
        </a:xfrm>
        <a:prstGeom prst="roundRect">
          <a:avLst/>
        </a:prstGeom>
        <a:gradFill rotWithShape="1">
          <a:gsLst>
            <a:gs pos="0">
              <a:schemeClr val="dk1">
                <a:tint val="60000"/>
                <a:satMod val="160000"/>
              </a:schemeClr>
            </a:gs>
            <a:gs pos="46000">
              <a:schemeClr val="dk1">
                <a:tint val="86000"/>
                <a:satMod val="160000"/>
              </a:schemeClr>
            </a:gs>
            <a:gs pos="100000">
              <a:schemeClr val="dk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Безвозмездные поступления 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–8 815,3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724823"/>
        <a:ext cx="3898776" cy="61005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203AA5-54BC-4279-A362-15B52FF69F92}">
      <dsp:nvSpPr>
        <dsp:cNvPr id="0" name=""/>
        <dsp:cNvSpPr/>
      </dsp:nvSpPr>
      <dsp:spPr>
        <a:xfrm>
          <a:off x="0" y="519"/>
          <a:ext cx="4248472" cy="532366"/>
        </a:xfrm>
        <a:prstGeom prst="roundRect">
          <a:avLst/>
        </a:prstGeom>
        <a:gradFill rotWithShape="1">
          <a:gsLst>
            <a:gs pos="0">
              <a:schemeClr val="dk1">
                <a:tint val="60000"/>
                <a:satMod val="160000"/>
              </a:schemeClr>
            </a:gs>
            <a:gs pos="46000">
              <a:schemeClr val="dk1">
                <a:tint val="86000"/>
                <a:satMod val="160000"/>
              </a:schemeClr>
            </a:gs>
            <a:gs pos="100000">
              <a:schemeClr val="dk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Общегосударственные вопросы–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5 191,9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19"/>
        <a:ext cx="4248472" cy="532366"/>
      </dsp:txXfrm>
    </dsp:sp>
    <dsp:sp modelId="{20B9C0C8-8C7F-492F-8A66-406A0E609FD4}">
      <dsp:nvSpPr>
        <dsp:cNvPr id="0" name=""/>
        <dsp:cNvSpPr/>
      </dsp:nvSpPr>
      <dsp:spPr>
        <a:xfrm>
          <a:off x="0" y="546850"/>
          <a:ext cx="4248472" cy="532366"/>
        </a:xfrm>
        <a:prstGeom prst="roundRect">
          <a:avLst/>
        </a:prstGeom>
        <a:gradFill rotWithShape="1">
          <a:gsLst>
            <a:gs pos="0">
              <a:schemeClr val="dk1">
                <a:tint val="60000"/>
                <a:satMod val="160000"/>
              </a:schemeClr>
            </a:gs>
            <a:gs pos="46000">
              <a:schemeClr val="dk1">
                <a:tint val="86000"/>
                <a:satMod val="160000"/>
              </a:schemeClr>
            </a:gs>
            <a:gs pos="100000">
              <a:schemeClr val="dk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Национальная оборона-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83,3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546850"/>
        <a:ext cx="4248472" cy="532366"/>
      </dsp:txXfrm>
    </dsp:sp>
    <dsp:sp modelId="{68CFB6CD-C0B4-4710-9404-E275E8EDC7D9}">
      <dsp:nvSpPr>
        <dsp:cNvPr id="0" name=""/>
        <dsp:cNvSpPr/>
      </dsp:nvSpPr>
      <dsp:spPr>
        <a:xfrm>
          <a:off x="0" y="1093180"/>
          <a:ext cx="4248472" cy="532366"/>
        </a:xfrm>
        <a:prstGeom prst="roundRect">
          <a:avLst/>
        </a:prstGeom>
        <a:solidFill>
          <a:schemeClr val="bg2"/>
        </a:solidFill>
        <a:ln>
          <a:noFill/>
        </a:ln>
        <a:effectLst>
          <a:innerShdw blurRad="114300">
            <a:prstClr val="black"/>
          </a:innerShdw>
        </a:effectLst>
        <a:scene3d>
          <a:camera prst="orthographicFront"/>
          <a:lightRig rig="threePt" dir="t"/>
        </a:scene3d>
        <a:sp3d>
          <a:bevelT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Национальная безопасность и правоохранительная деятельность – 9,5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093180"/>
        <a:ext cx="4248472" cy="532366"/>
      </dsp:txXfrm>
    </dsp:sp>
    <dsp:sp modelId="{0093E836-92A8-4F57-AA2A-68DFA77A4350}">
      <dsp:nvSpPr>
        <dsp:cNvPr id="0" name=""/>
        <dsp:cNvSpPr/>
      </dsp:nvSpPr>
      <dsp:spPr>
        <a:xfrm>
          <a:off x="0" y="1650583"/>
          <a:ext cx="4248472" cy="532366"/>
        </a:xfrm>
        <a:prstGeom prst="roundRect">
          <a:avLst/>
        </a:prstGeom>
        <a:gradFill rotWithShape="1">
          <a:gsLst>
            <a:gs pos="0">
              <a:schemeClr val="dk1">
                <a:tint val="60000"/>
                <a:satMod val="160000"/>
              </a:schemeClr>
            </a:gs>
            <a:gs pos="46000">
              <a:schemeClr val="dk1">
                <a:tint val="86000"/>
                <a:satMod val="160000"/>
              </a:schemeClr>
            </a:gs>
            <a:gs pos="100000">
              <a:schemeClr val="dk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Жилищно–коммунальное хозяйство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–955,9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650583"/>
        <a:ext cx="4248472" cy="532366"/>
      </dsp:txXfrm>
    </dsp:sp>
    <dsp:sp modelId="{A895908A-4728-413C-BF2A-CBEFCD64E6CA}">
      <dsp:nvSpPr>
        <dsp:cNvPr id="0" name=""/>
        <dsp:cNvSpPr/>
      </dsp:nvSpPr>
      <dsp:spPr>
        <a:xfrm>
          <a:off x="0" y="2185841"/>
          <a:ext cx="4248472" cy="532366"/>
        </a:xfrm>
        <a:prstGeom prst="roundRect">
          <a:avLst/>
        </a:prstGeom>
        <a:gradFill rotWithShape="1">
          <a:gsLst>
            <a:gs pos="0">
              <a:schemeClr val="dk1">
                <a:tint val="60000"/>
                <a:satMod val="160000"/>
              </a:schemeClr>
            </a:gs>
            <a:gs pos="46000">
              <a:schemeClr val="dk1">
                <a:tint val="86000"/>
                <a:satMod val="160000"/>
              </a:schemeClr>
            </a:gs>
            <a:gs pos="100000">
              <a:schemeClr val="dk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Образование –9,0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185841"/>
        <a:ext cx="4248472" cy="532366"/>
      </dsp:txXfrm>
    </dsp:sp>
    <dsp:sp modelId="{F73ADE98-D55C-424E-900F-98EAA79B75FA}">
      <dsp:nvSpPr>
        <dsp:cNvPr id="0" name=""/>
        <dsp:cNvSpPr/>
      </dsp:nvSpPr>
      <dsp:spPr>
        <a:xfrm>
          <a:off x="0" y="2732171"/>
          <a:ext cx="4248472" cy="532366"/>
        </a:xfrm>
        <a:prstGeom prst="roundRect">
          <a:avLst/>
        </a:prstGeom>
        <a:gradFill rotWithShape="1">
          <a:gsLst>
            <a:gs pos="0">
              <a:schemeClr val="dk1">
                <a:tint val="60000"/>
                <a:satMod val="160000"/>
              </a:schemeClr>
            </a:gs>
            <a:gs pos="46000">
              <a:schemeClr val="dk1">
                <a:tint val="86000"/>
                <a:satMod val="160000"/>
              </a:schemeClr>
            </a:gs>
            <a:gs pos="100000">
              <a:schemeClr val="dk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Культура –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3 983,8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732171"/>
        <a:ext cx="4248472" cy="532366"/>
      </dsp:txXfrm>
    </dsp:sp>
    <dsp:sp modelId="{B29CE7BB-0B61-4D84-8096-90266FC291CF}">
      <dsp:nvSpPr>
        <dsp:cNvPr id="0" name=""/>
        <dsp:cNvSpPr/>
      </dsp:nvSpPr>
      <dsp:spPr>
        <a:xfrm>
          <a:off x="0" y="3278501"/>
          <a:ext cx="4248472" cy="532366"/>
        </a:xfrm>
        <a:prstGeom prst="roundRect">
          <a:avLst/>
        </a:prstGeom>
        <a:gradFill rotWithShape="1">
          <a:gsLst>
            <a:gs pos="0">
              <a:schemeClr val="dk1">
                <a:tint val="60000"/>
                <a:satMod val="160000"/>
              </a:schemeClr>
            </a:gs>
            <a:gs pos="46000">
              <a:schemeClr val="dk1">
                <a:tint val="86000"/>
                <a:satMod val="160000"/>
              </a:schemeClr>
            </a:gs>
            <a:gs pos="100000">
              <a:schemeClr val="dk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Социальная политика – 59,8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278501"/>
        <a:ext cx="4248472" cy="532366"/>
      </dsp:txXfrm>
    </dsp:sp>
    <dsp:sp modelId="{FC6A26E3-2176-4C86-A0DE-5CB07184F32A}">
      <dsp:nvSpPr>
        <dsp:cNvPr id="0" name=""/>
        <dsp:cNvSpPr/>
      </dsp:nvSpPr>
      <dsp:spPr>
        <a:xfrm>
          <a:off x="0" y="3824831"/>
          <a:ext cx="4248472" cy="532366"/>
        </a:xfrm>
        <a:prstGeom prst="roundRect">
          <a:avLst/>
        </a:prstGeom>
        <a:gradFill rotWithShape="1">
          <a:gsLst>
            <a:gs pos="0">
              <a:schemeClr val="dk1">
                <a:tint val="60000"/>
                <a:satMod val="160000"/>
              </a:schemeClr>
            </a:gs>
            <a:gs pos="46000">
              <a:schemeClr val="dk1">
                <a:tint val="86000"/>
                <a:satMod val="160000"/>
              </a:schemeClr>
            </a:gs>
            <a:gs pos="100000">
              <a:schemeClr val="dk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3600000"/>
          </a:lightRig>
        </a:scene3d>
        <a:sp3d prstMaterial="plastic">
          <a:bevelT w="127000" h="38200" prst="relaxedInset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Физическая культура и спорт– 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30,0</a:t>
          </a:r>
          <a:endParaRPr lang="ru-RU" sz="14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824831"/>
        <a:ext cx="4248472" cy="532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4E34E475-91EE-4ABE-9FD4-6E5C6233A3E8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7F2FD51-B59A-41B7-ABA7-C87DDE123B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935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2FD51-B59A-41B7-ABA7-C87DDE123BD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260648"/>
            <a:ext cx="6900664" cy="3140920"/>
          </a:xfrm>
        </p:spPr>
        <p:txBody>
          <a:bodyPr>
            <a:normAutofit fontScale="90000"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 ПЕРВОМАЙСКОГО сельского поселения РЕМОНТНЕНСКОГО района на 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2019-2021 </a:t>
            </a:r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581128"/>
            <a:ext cx="7772400" cy="136815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подготовлен сектором экономики и финансов администрации Первомайского сельского поселения</a:t>
            </a:r>
            <a:endParaRPr lang="ru-RU" sz="2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9001156" cy="100013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Составление проекта бюджета Первомайского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сельского поселения основывается на: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205385018"/>
              </p:ext>
            </p:extLst>
          </p:nvPr>
        </p:nvGraphicFramePr>
        <p:xfrm>
          <a:off x="539552" y="692696"/>
          <a:ext cx="842968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28604"/>
            <a:ext cx="8064896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Основные характеристики  решения Собрания депутатов «О бюджете Первомайского  сельского поселения  Ремонтненского района на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годов»,                                                            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84335789"/>
              </p:ext>
            </p:extLst>
          </p:nvPr>
        </p:nvGraphicFramePr>
        <p:xfrm>
          <a:off x="539552" y="2060848"/>
          <a:ext cx="8136904" cy="3645019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797159"/>
                <a:gridCol w="1553382"/>
                <a:gridCol w="1467084"/>
                <a:gridCol w="1319279"/>
              </a:tblGrid>
              <a:tr h="41935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 Доходы,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353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5 742,4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5 389,5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из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них: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538,1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547,9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573,5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8 815,3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4 194,5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3 816,0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2. Расходы, 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353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5 742,4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5 389,5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93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Дефицит (-),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0954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 Источники финансирования дефицита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363272" cy="1236752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параметры  бюджета   Первомайского сельского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на 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год, 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                                                 Расходы бюджета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10 353,4                                                                             10 353,4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12664471"/>
              </p:ext>
            </p:extLst>
          </p:nvPr>
        </p:nvGraphicFramePr>
        <p:xfrm>
          <a:off x="457200" y="1785926"/>
          <a:ext cx="3898776" cy="4357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1664886177"/>
              </p:ext>
            </p:extLst>
          </p:nvPr>
        </p:nvGraphicFramePr>
        <p:xfrm>
          <a:off x="4572000" y="1785926"/>
          <a:ext cx="424847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Динамика поступлений собственных доходов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4827281"/>
              </p:ext>
            </p:extLst>
          </p:nvPr>
        </p:nvGraphicFramePr>
        <p:xfrm>
          <a:off x="457200" y="1600200"/>
          <a:ext cx="8258204" cy="4829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792088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году,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82113373"/>
              </p:ext>
            </p:extLst>
          </p:nvPr>
        </p:nvGraphicFramePr>
        <p:xfrm>
          <a:off x="457200" y="1052736"/>
          <a:ext cx="86868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в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2019-2021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годах,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79470546"/>
              </p:ext>
            </p:extLst>
          </p:nvPr>
        </p:nvGraphicFramePr>
        <p:xfrm>
          <a:off x="467544" y="1556792"/>
          <a:ext cx="8229600" cy="4400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435280" cy="894382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Расходы бюджета в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году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10 353,4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82835655"/>
              </p:ext>
            </p:extLst>
          </p:nvPr>
        </p:nvGraphicFramePr>
        <p:xfrm>
          <a:off x="251520" y="1571612"/>
          <a:ext cx="8892480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Расходы бюджета, формируемые в рамках муниципальных программ и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расходы, </a:t>
            </a:r>
            <a:r>
              <a:rPr lang="ru-RU" sz="2200" b="1" i="1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98127918"/>
              </p:ext>
            </p:extLst>
          </p:nvPr>
        </p:nvGraphicFramePr>
        <p:xfrm>
          <a:off x="428596" y="164305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1343</TotalTime>
  <Words>311</Words>
  <Application>Microsoft Office PowerPoint</Application>
  <PresentationFormat>Экран (4:3)</PresentationFormat>
  <Paragraphs>95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Яркая</vt:lpstr>
      <vt:lpstr>  Бюджет  ПЕРВОМАЙСКОГО сельского поселения РЕМОНТНЕНСКОГО района на 2019-2021 годы</vt:lpstr>
      <vt:lpstr>                                                                                                                                                              Составление проекта бюджета Первомайского  сельского поселения основывается на:   </vt:lpstr>
      <vt:lpstr>Основные характеристики  решения Собрания депутатов «О бюджете Первомайского  сельского поселения  Ремонтненского района на 2019 год и на плановый период 2020 и 2021 годов»,                                                             тыс. рублей</vt:lpstr>
      <vt:lpstr>Основные  параметры  бюджета   Первомайского сельского поселения   на  2019 год, тыс. рублей Доходы бюджета                                                 Расходы бюджета 10 353,4                                                                             10 353,4</vt:lpstr>
      <vt:lpstr>Динамика поступлений собственных доходов тыс. рублей</vt:lpstr>
      <vt:lpstr>Структура налоговых и неналоговых доходов бюджета  в 2019 году, тыс. рублей</vt:lpstr>
      <vt:lpstr>Структура налоговых и неналоговых доходов бюджета в 2019-2021 годах, тыс.рублей</vt:lpstr>
      <vt:lpstr>Расходы бюджета в 2019 году  10 353,4 тыс. рублей</vt:lpstr>
      <vt:lpstr>Расходы бюджета, формируемые в рамках муниципальных программ и  непрограммные расходы, тыс. рублей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Дубовского района на 2015-2017 годы</dc:title>
  <dc:creator>Пользователь</dc:creator>
  <cp:lastModifiedBy>FINANSIST</cp:lastModifiedBy>
  <cp:revision>150</cp:revision>
  <dcterms:created xsi:type="dcterms:W3CDTF">2015-02-20T07:51:34Z</dcterms:created>
  <dcterms:modified xsi:type="dcterms:W3CDTF">2019-01-24T13:54:25Z</dcterms:modified>
</cp:coreProperties>
</file>