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  <p:sldMasterId id="2147484117" r:id="rId5"/>
  </p:sldMasterIdLst>
  <p:notesMasterIdLst>
    <p:notesMasterId r:id="rId35"/>
  </p:notesMasterIdLst>
  <p:handoutMasterIdLst>
    <p:handoutMasterId r:id="rId36"/>
  </p:handoutMasterIdLst>
  <p:sldIdLst>
    <p:sldId id="896" r:id="rId6"/>
    <p:sldId id="1615" r:id="rId7"/>
    <p:sldId id="1616" r:id="rId8"/>
    <p:sldId id="1617" r:id="rId9"/>
    <p:sldId id="897" r:id="rId10"/>
    <p:sldId id="1202" r:id="rId11"/>
    <p:sldId id="1166" r:id="rId12"/>
    <p:sldId id="1590" r:id="rId13"/>
    <p:sldId id="1204" r:id="rId14"/>
    <p:sldId id="1170" r:id="rId15"/>
    <p:sldId id="904" r:id="rId16"/>
    <p:sldId id="1201" r:id="rId17"/>
    <p:sldId id="1423" r:id="rId18"/>
    <p:sldId id="1572" r:id="rId19"/>
    <p:sldId id="1607" r:id="rId20"/>
    <p:sldId id="1618" r:id="rId21"/>
    <p:sldId id="1592" r:id="rId22"/>
    <p:sldId id="1619" r:id="rId23"/>
    <p:sldId id="1620" r:id="rId24"/>
    <p:sldId id="1502" r:id="rId25"/>
    <p:sldId id="1614" r:id="rId26"/>
    <p:sldId id="1609" r:id="rId27"/>
    <p:sldId id="1611" r:id="rId28"/>
    <p:sldId id="1621" r:id="rId29"/>
    <p:sldId id="1624" r:id="rId30"/>
    <p:sldId id="1623" r:id="rId31"/>
    <p:sldId id="1622" r:id="rId32"/>
    <p:sldId id="1610" r:id="rId33"/>
    <p:sldId id="1613" r:id="rId3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15A"/>
    <a:srgbClr val="FF0066"/>
    <a:srgbClr val="99FF66"/>
    <a:srgbClr val="53D2FF"/>
    <a:srgbClr val="EAA0A0"/>
    <a:srgbClr val="CCFF33"/>
    <a:srgbClr val="FB998F"/>
    <a:srgbClr val="7EEA9F"/>
    <a:srgbClr val="95358A"/>
    <a:srgbClr val="DCB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5577" autoAdjust="0"/>
  </p:normalViewPr>
  <p:slideViewPr>
    <p:cSldViewPr>
      <p:cViewPr>
        <p:scale>
          <a:sx n="60" d="100"/>
          <a:sy n="60" d="100"/>
        </p:scale>
        <p:origin x="2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image" Target="../media/image31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76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99FF66"/>
                </a:gs>
                <a:gs pos="55000">
                  <a:srgbClr val="C0504D">
                    <a:tint val="83000"/>
                    <a:satMod val="155000"/>
                  </a:srgbClr>
                </a:gs>
                <a:gs pos="100000">
                  <a:srgbClr val="C0504D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910539472734087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 dirty="0" smtClean="0"/>
                      <a:t>1 840,0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9E-46F1-913A-C1893789ECD1}"/>
                </c:ext>
              </c:extLst>
            </c:dLbl>
            <c:dLbl>
              <c:idx val="1"/>
              <c:layout>
                <c:manualLayout>
                  <c:x val="2.8084955442223176E-3"/>
                  <c:y val="-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9E-46F1-913A-C1893789EC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1840</c:v>
                </c:pt>
                <c:pt idx="1">
                  <c:v>1859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9E-46F1-913A-C1893789ECD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Первомайского сельского поселения Ремонтненского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12907.5</c:v>
                </c:pt>
                <c:pt idx="1">
                  <c:v>15420.8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9E-46F1-913A-C1893789E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083712"/>
        <c:axId val="212046208"/>
        <c:axId val="0"/>
      </c:bar3DChart>
      <c:catAx>
        <c:axId val="1580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2046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046208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80837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662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fld id="{A1A6378A-A0D1-4473-A644-4E8255155B4E}" type="VALUE">
                      <a:rPr lang="en-US" sz="1600" baseline="0" smtClean="0"/>
                      <a:pPr>
                        <a:defRPr sz="16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33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59-46A2-88A2-F316BF2224B7}"/>
                </c:ext>
              </c:extLst>
            </c:dLbl>
            <c:dLbl>
              <c:idx val="1"/>
              <c:layout>
                <c:manualLayout>
                  <c:x val="2.2046161537606978E-2"/>
                  <c:y val="-5.8789764100285163E-2"/>
                </c:manualLayout>
              </c:layout>
              <c:spPr>
                <a:noFill/>
                <a:ln w="253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59-46A2-88A2-F316BF2224B7}"/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pPr>
                <a:noFill/>
                <a:ln w="253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59-46A2-88A2-F316BF2224B7}"/>
                </c:ext>
              </c:extLst>
            </c:dLbl>
            <c:spPr>
              <a:noFill/>
              <a:ln w="253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15420.8</c:v>
                </c:pt>
                <c:pt idx="1">
                  <c:v>10107.299999999999</c:v>
                </c:pt>
                <c:pt idx="2">
                  <c:v>9389.2000000000007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59-46A2-88A2-F316BF222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6505488"/>
        <c:axId val="1"/>
        <c:axId val="0"/>
      </c:bar3DChart>
      <c:catAx>
        <c:axId val="204650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79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46505488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txPr>
    <a:bodyPr/>
    <a:lstStyle/>
    <a:p>
      <a:pPr>
        <a:defRPr sz="179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4354240886681E-2"/>
          <c:y val="0.21690636340768144"/>
          <c:w val="0.8425909321319246"/>
          <c:h val="0.7189150684616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B404-4465-94D1-00AE6220059C}"/>
              </c:ext>
            </c:extLst>
          </c:dPt>
          <c:dPt>
            <c:idx val="1"/>
            <c:bubble3D val="0"/>
            <c:explosion val="14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B404-4465-94D1-00AE6220059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B404-4465-94D1-00AE6220059C}"/>
              </c:ext>
            </c:extLst>
          </c:dPt>
          <c:dPt>
            <c:idx val="3"/>
            <c:bubble3D val="0"/>
            <c:explosion val="33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3-B404-4465-94D1-00AE6220059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B404-4465-94D1-00AE6220059C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404-4465-94D1-00AE6220059C}"/>
              </c:ext>
            </c:extLst>
          </c:dPt>
          <c:dPt>
            <c:idx val="6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6-B404-4465-94D1-00AE6220059C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E-4E0B-4414-95A5-18C8B92DBC8F}"/>
              </c:ext>
            </c:extLst>
          </c:dPt>
          <c:dLbls>
            <c:dLbl>
              <c:idx val="0"/>
              <c:layout>
                <c:manualLayout>
                  <c:x val="-0.11080570324588866"/>
                  <c:y val="-0.13614305268550095"/>
                </c:manualLayout>
              </c:layout>
              <c:numFmt formatCode="0.000%" sourceLinked="0"/>
              <c:spPr>
                <a:noFill/>
              </c:spPr>
              <c:txPr>
                <a:bodyPr/>
                <a:lstStyle/>
                <a:p>
                  <a:pPr>
                    <a:defRPr sz="14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04-4465-94D1-00AE6220059C}"/>
                </c:ext>
              </c:extLst>
            </c:dLbl>
            <c:dLbl>
              <c:idx val="1"/>
              <c:layout>
                <c:manualLayout>
                  <c:x val="-5.8334120515311921E-2"/>
                  <c:y val="8.4178230531279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04-4465-94D1-00AE6220059C}"/>
                </c:ext>
              </c:extLst>
            </c:dLbl>
            <c:dLbl>
              <c:idx val="2"/>
              <c:layout>
                <c:manualLayout>
                  <c:x val="5.760957573140451E-2"/>
                  <c:y val="-3.37089386319860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04-4465-94D1-00AE6220059C}"/>
                </c:ext>
              </c:extLst>
            </c:dLbl>
            <c:dLbl>
              <c:idx val="3"/>
              <c:layout>
                <c:manualLayout>
                  <c:x val="2.6865846198135954E-2"/>
                  <c:y val="1.655689528472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04-4465-94D1-00AE6220059C}"/>
                </c:ext>
              </c:extLst>
            </c:dLbl>
            <c:dLbl>
              <c:idx val="4"/>
              <c:layout>
                <c:manualLayout>
                  <c:x val="-0.14699622602468598"/>
                  <c:y val="2.61840409746692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04-4465-94D1-00AE6220059C}"/>
                </c:ext>
              </c:extLst>
            </c:dLbl>
            <c:dLbl>
              <c:idx val="5"/>
              <c:layout>
                <c:manualLayout>
                  <c:x val="-0.17444436197776098"/>
                  <c:y val="-1.63157908826730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04-4465-94D1-00AE6220059C}"/>
                </c:ext>
              </c:extLst>
            </c:dLbl>
            <c:dLbl>
              <c:idx val="6"/>
              <c:layout>
                <c:manualLayout>
                  <c:x val="6.0368985929684406E-2"/>
                  <c:y val="-0.15710938409788472"/>
                </c:manualLayout>
              </c:layout>
              <c:tx>
                <c:rich>
                  <a:bodyPr/>
                  <a:lstStyle/>
                  <a:p>
                    <a:fld id="{DECC057C-D5F9-473A-B4C3-D24E4C9315D8}" type="PERCENTAGE">
                      <a:rPr lang="en-US" sz="1400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404-4465-94D1-00AE6220059C}"/>
                </c:ext>
              </c:extLst>
            </c:dLbl>
            <c:dLbl>
              <c:idx val="7"/>
              <c:layout>
                <c:manualLayout>
                  <c:x val="-2.2532156979650841E-2"/>
                  <c:y val="-2.02131568463993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404-4465-94D1-00AE6220059C}"/>
                </c:ext>
              </c:extLst>
            </c:dLbl>
            <c:numFmt formatCode="0.0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Культура, кинематография</c:v>
                </c:pt>
                <c:pt idx="1">
                  <c:v>Национальная экономика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  <c:pt idx="9">
                  <c:v>ФК и спорт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4390.5</c:v>
                </c:pt>
                <c:pt idx="1">
                  <c:v>2700</c:v>
                </c:pt>
                <c:pt idx="2">
                  <c:v>104.8</c:v>
                </c:pt>
                <c:pt idx="3">
                  <c:v>13.5</c:v>
                </c:pt>
                <c:pt idx="4">
                  <c:v>20</c:v>
                </c:pt>
                <c:pt idx="5">
                  <c:v>1103</c:v>
                </c:pt>
                <c:pt idx="6">
                  <c:v>6840.2</c:v>
                </c:pt>
                <c:pt idx="7">
                  <c:v>157</c:v>
                </c:pt>
                <c:pt idx="8">
                  <c:v>58.8</c:v>
                </c:pt>
                <c:pt idx="9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04-4465-94D1-00AE622005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80954424412537329"/>
          <c:y val="0"/>
          <c:w val="0.1872330328547267"/>
          <c:h val="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516387163892059"/>
          <c:y val="6.9377343457067864E-2"/>
          <c:w val="0.84364744496988775"/>
          <c:h val="0.826748627256907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0"/>
              <c:layout>
                <c:manualLayout>
                  <c:x val="2.3206485829059941E-2"/>
                  <c:y val="-1.24999999999999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176,2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D4-418E-9F41-F872F90D3CBD}"/>
                </c:ext>
              </c:extLst>
            </c:dLbl>
            <c:dLbl>
              <c:idx val="2"/>
              <c:layout>
                <c:manualLayout>
                  <c:x val="-1.5470990552706619E-3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2700,0</a:t>
                    </a:r>
                    <a:endParaRPr lang="en-US" dirty="0" smtClean="0">
                      <a:solidFill>
                        <a:srgbClr val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D4-418E-9F41-F872F90D3CBD}"/>
                </c:ext>
              </c:extLst>
            </c:dLbl>
            <c:dLbl>
              <c:idx val="3"/>
              <c:layout>
                <c:manualLayout>
                  <c:x val="1.3923958667303581E-2"/>
                  <c:y val="-3.61607142857143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0,0</a:t>
                    </a:r>
                  </a:p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30691873816299"/>
                      <c:h val="8.61607142857142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2D4-418E-9F41-F872F90D3C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176.2</c:v>
                </c:pt>
                <c:pt idx="1">
                  <c:v>3033.9</c:v>
                </c:pt>
                <c:pt idx="2">
                  <c:v>2700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D4-418E-9F41-F872F90D3C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82D4-418E-9F41-F872F90D3C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82D4-418E-9F41-F872F90D3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gapDepth val="242"/>
        <c:shape val="cylinder"/>
        <c:axId val="182674944"/>
        <c:axId val="182676480"/>
        <c:axId val="0"/>
      </c:bar3DChart>
      <c:catAx>
        <c:axId val="18267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82676480"/>
        <c:crosses val="autoZero"/>
        <c:auto val="1"/>
        <c:lblAlgn val="ctr"/>
        <c:lblOffset val="100"/>
        <c:noMultiLvlLbl val="0"/>
      </c:catAx>
      <c:valAx>
        <c:axId val="18267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8267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635250961402314"/>
          <c:y val="6.9377343457067864E-2"/>
          <c:w val="0.84364744496988786"/>
          <c:h val="0.82674862725690745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82D4-418E-9F41-F872F90D3CBD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82D4-418E-9F41-F872F90D3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gapDepth val="242"/>
        <c:shape val="cone"/>
        <c:axId val="183427072"/>
        <c:axId val="183428608"/>
        <c:axId val="108312768"/>
      </c:bar3DChart>
      <c:catAx>
        <c:axId val="1834270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83428608"/>
        <c:crosses val="autoZero"/>
        <c:auto val="1"/>
        <c:lblAlgn val="ctr"/>
        <c:lblOffset val="100"/>
        <c:noMultiLvlLbl val="0"/>
      </c:catAx>
      <c:valAx>
        <c:axId val="183428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3427072"/>
        <c:crosses val="autoZero"/>
        <c:crossBetween val="between"/>
      </c:valAx>
      <c:serAx>
        <c:axId val="108312768"/>
        <c:scaling>
          <c:orientation val="minMax"/>
        </c:scaling>
        <c:delete val="1"/>
        <c:axPos val="b"/>
        <c:majorTickMark val="out"/>
        <c:minorTickMark val="none"/>
        <c:tickLblPos val="none"/>
        <c:crossAx val="18342860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>
                <a:solidFill>
                  <a:srgbClr val="FF0066"/>
                </a:solidFill>
              </a:defRPr>
            </a:pPr>
            <a:r>
              <a:rPr lang="ru-RU" dirty="0">
                <a:solidFill>
                  <a:srgbClr val="FF0066"/>
                </a:solidFill>
              </a:rPr>
              <a:t>Расходы</a:t>
            </a:r>
          </a:p>
        </c:rich>
      </c:tx>
      <c:layout>
        <c:manualLayout>
          <c:xMode val="edge"/>
          <c:yMode val="edge"/>
          <c:x val="0.4572260161485862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82607291552457"/>
          <c:y val="5.5136109108232301E-2"/>
          <c:w val="0.71711235370940951"/>
          <c:h val="0.85041680220048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1FD15A"/>
            </a:solidFill>
            <a:ln>
              <a:solidFill>
                <a:srgbClr val="CC00FF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343874672152779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913,0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endParaRPr lang="en-US" b="1" dirty="0" smtClean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4A-4E7D-A23E-4334FDAE3508}"/>
                </c:ext>
              </c:extLst>
            </c:dLbl>
            <c:dLbl>
              <c:idx val="1"/>
              <c:layout>
                <c:manualLayout>
                  <c:x val="3.0470841683823543E-3"/>
                  <c:y val="1.343853508772113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66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0066"/>
                        </a:solidFill>
                      </a:rPr>
                      <a:t>1220,6</a:t>
                    </a:r>
                    <a:endParaRPr lang="en-US" b="1" dirty="0">
                      <a:solidFill>
                        <a:srgbClr val="FF006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4A-4E7D-A23E-4334FDAE3508}"/>
                </c:ext>
              </c:extLst>
            </c:dLbl>
            <c:dLbl>
              <c:idx val="2"/>
              <c:layout>
                <c:manualLayout>
                  <c:x val="1.0664794589338288E-2"/>
                  <c:y val="-2.6877493443055603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66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0066"/>
                        </a:solidFill>
                      </a:rPr>
                      <a:t>1114,0</a:t>
                    </a:r>
                    <a:endParaRPr lang="en-US" b="1" dirty="0">
                      <a:solidFill>
                        <a:srgbClr val="FF006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4A-4E7D-A23E-4334FDAE3508}"/>
                </c:ext>
              </c:extLst>
            </c:dLbl>
            <c:dLbl>
              <c:idx val="3"/>
              <c:layout>
                <c:manualLayout>
                  <c:x val="-3.0470841683823543E-3"/>
                  <c:y val="1.343874672152779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66"/>
                        </a:solidFill>
                      </a:defRPr>
                    </a:pPr>
                    <a:r>
                      <a:rPr lang="en-US" b="1" smtClean="0">
                        <a:solidFill>
                          <a:srgbClr val="FF0066"/>
                        </a:solidFill>
                      </a:rPr>
                      <a:t>10 712,5</a:t>
                    </a:r>
                    <a:endParaRPr lang="en-US" b="1" dirty="0">
                      <a:solidFill>
                        <a:srgbClr val="FF006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4A-4E7D-A23E-4334FDAE35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913</c:v>
                </c:pt>
                <c:pt idx="1">
                  <c:v>1220.5999999999999</c:v>
                </c:pt>
                <c:pt idx="2">
                  <c:v>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4A-4E7D-A23E-4334FDAE3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49312"/>
        <c:axId val="183583872"/>
      </c:barChart>
      <c:catAx>
        <c:axId val="18354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83583872"/>
        <c:crosses val="autoZero"/>
        <c:auto val="1"/>
        <c:lblAlgn val="ctr"/>
        <c:lblOffset val="100"/>
        <c:noMultiLvlLbl val="0"/>
      </c:catAx>
      <c:valAx>
        <c:axId val="18358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66"/>
                </a:solidFill>
              </a:defRPr>
            </a:pPr>
            <a:endParaRPr lang="ru-RU"/>
          </a:p>
        </c:txPr>
        <c:crossAx val="183549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075289199961128E-2"/>
          <c:y val="3.0866359269839376E-2"/>
          <c:w val="0.81660761154856421"/>
          <c:h val="0.6501555580547221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15212</c:v>
                </c:pt>
                <c:pt idx="1">
                  <c:v>9705.1</c:v>
                </c:pt>
                <c:pt idx="2">
                  <c:v>8788.4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7-4CE7-BDD7-DC55C1ACA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925925925925923E-2"/>
                  <c:y val="-5.612065321788976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F7-4CE7-BDD7-DC55C1ACA072}"/>
                </c:ext>
              </c:extLst>
            </c:dLbl>
            <c:dLbl>
              <c:idx val="1"/>
              <c:layout>
                <c:manualLayout>
                  <c:x val="5.2469135802469126E-2"/>
                  <c:y val="-2.806032660894488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F7-4CE7-BDD7-DC55C1ACA072}"/>
                </c:ext>
              </c:extLst>
            </c:dLbl>
            <c:dLbl>
              <c:idx val="2"/>
              <c:layout>
                <c:manualLayout>
                  <c:x val="5.2469135802469126E-2"/>
                  <c:y val="-1.403016330447244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F7-4CE7-BDD7-DC55C1ACA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208.8</c:v>
                </c:pt>
                <c:pt idx="1">
                  <c:v>402.2</c:v>
                </c:pt>
                <c:pt idx="2">
                  <c:v>600.79999999999995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7-4CE7-BDD7-DC55C1ACA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5000848"/>
        <c:axId val="1"/>
        <c:axId val="0"/>
      </c:bar3DChart>
      <c:catAx>
        <c:axId val="76500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5000848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4.717976726897577E-2"/>
          <c:y val="0.79039502415139284"/>
          <c:w val="0.80930171589822952"/>
          <c:h val="0.15719623282383821"/>
        </c:manualLayout>
      </c:layout>
      <c:overlay val="0"/>
      <c:txPr>
        <a:bodyPr/>
        <a:lstStyle/>
        <a:p>
          <a:pPr>
            <a:defRPr sz="15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81"/>
          <c:h val="0.75000325843283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Первомайского сельского поселения Ремонтненского района</c:v>
                </c:pt>
              </c:strCache>
            </c:strRef>
          </c:tx>
          <c:spPr>
            <a:solidFill>
              <a:srgbClr val="1FD15A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423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4E-4621-AD6D-A549D323FD3F}"/>
                </c:ext>
              </c:extLst>
            </c:dLbl>
            <c:dLbl>
              <c:idx val="1"/>
              <c:layout>
                <c:manualLayout>
                  <c:x val="-1.5642253698597255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4E-4621-AD6D-A549D323FD3F}"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4E-4621-AD6D-A549D323FD3F}"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4E-4621-AD6D-A549D323FD3F}"/>
                </c:ext>
              </c:extLst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E-4621-AD6D-A549D323FD3F}"/>
                </c:ext>
              </c:extLst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E-4621-AD6D-A549D323F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Бюджет 2021</c:v>
                </c:pt>
                <c:pt idx="1">
                  <c:v> Бюджет 2022 </c:v>
                </c:pt>
                <c:pt idx="2">
                  <c:v> Бюджет 2023 </c:v>
                </c:pt>
                <c:pt idx="3">
                  <c:v> Бюджет 2024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1840</c:v>
                </c:pt>
                <c:pt idx="1">
                  <c:v>1859</c:v>
                </c:pt>
                <c:pt idx="2">
                  <c:v>1914.5</c:v>
                </c:pt>
                <c:pt idx="3">
                  <c:v>2001.1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4E-4621-AD6D-A549D323F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382336"/>
        <c:axId val="158404608"/>
        <c:axId val="0"/>
      </c:bar3DChart>
      <c:catAx>
        <c:axId val="1583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58404608"/>
        <c:crosses val="autoZero"/>
        <c:auto val="1"/>
        <c:lblAlgn val="ctr"/>
        <c:lblOffset val="100"/>
        <c:noMultiLvlLbl val="0"/>
      </c:catAx>
      <c:valAx>
        <c:axId val="158404608"/>
        <c:scaling>
          <c:orientation val="minMax"/>
          <c:min val="30"/>
        </c:scaling>
        <c:delete val="1"/>
        <c:axPos val="l"/>
        <c:numFmt formatCode="#\ ##0.0" sourceLinked="1"/>
        <c:majorTickMark val="out"/>
        <c:minorTickMark val="none"/>
        <c:tickLblPos val="none"/>
        <c:crossAx val="158382336"/>
        <c:crosses val="autoZero"/>
        <c:crossBetween val="between"/>
        <c:majorUnit val="50"/>
      </c:valAx>
      <c:spPr>
        <a:noFill/>
        <a:ln w="25381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239123012991219E-4"/>
          <c:y val="0.34981326733376455"/>
          <c:w val="0.22366455042581637"/>
          <c:h val="0.3808882886239503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903673398069E-3"/>
          <c:y val="0"/>
          <c:w val="0.990576168396689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0-0CC8-4B62-A78E-9AE1B8D01D50}"/>
              </c:ext>
            </c:extLst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1-0CC8-4B62-A78E-9AE1B8D01D50}"/>
              </c:ext>
            </c:extLst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2-0CC8-4B62-A78E-9AE1B8D01D5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3-0CC8-4B62-A78E-9AE1B8D01D50}"/>
              </c:ext>
            </c:extLst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4-0CC8-4B62-A78E-9AE1B8D01D50}"/>
              </c:ext>
            </c:extLst>
          </c:dPt>
          <c:dPt>
            <c:idx val="5"/>
            <c:bubble3D val="0"/>
            <c:explosion val="21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5-0CC8-4B62-A78E-9AE1B8D01D50}"/>
              </c:ext>
            </c:extLst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6-0CC8-4B62-A78E-9AE1B8D01D50}"/>
              </c:ext>
            </c:extLst>
          </c:dPt>
          <c:dLbls>
            <c:dLbl>
              <c:idx val="0"/>
              <c:layout>
                <c:manualLayout>
                  <c:x val="3.1891227609890473E-2"/>
                  <c:y val="0.166857238989387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C8-4B62-A78E-9AE1B8D01D50}"/>
                </c:ext>
              </c:extLst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C8-4B62-A78E-9AE1B8D01D50}"/>
                </c:ext>
              </c:extLst>
            </c:dLbl>
            <c:dLbl>
              <c:idx val="2"/>
              <c:layout>
                <c:manualLayout>
                  <c:x val="3.7352050845546422E-2"/>
                  <c:y val="1.47569100834499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083527844149724E-2"/>
                      <c:h val="0.101257102604978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CC8-4B62-A78E-9AE1B8D01D50}"/>
                </c:ext>
              </c:extLst>
            </c:dLbl>
            <c:dLbl>
              <c:idx val="3"/>
              <c:layout>
                <c:manualLayout>
                  <c:x val="5.070807994238978E-2"/>
                  <c:y val="-1.73557258061615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304271255902"/>
                      <c:h val="6.698107351443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C8-4B62-A78E-9AE1B8D01D50}"/>
                </c:ext>
              </c:extLst>
            </c:dLbl>
            <c:dLbl>
              <c:idx val="4"/>
              <c:layout>
                <c:manualLayout>
                  <c:x val="-2.8748976624599892E-2"/>
                  <c:y val="-7.47577287497617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CC8-4B62-A78E-9AE1B8D01D50}"/>
                </c:ext>
              </c:extLst>
            </c:dLbl>
            <c:dLbl>
              <c:idx val="5"/>
              <c:layout>
                <c:manualLayout>
                  <c:x val="0.11253233791588116"/>
                  <c:y val="-4.240264168325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C8-4B62-A78E-9AE1B8D01D50}"/>
                </c:ext>
              </c:extLst>
            </c:dLbl>
            <c:dLbl>
              <c:idx val="6"/>
              <c:layout>
                <c:manualLayout>
                  <c:x val="-5.1806007104695816E-2"/>
                  <c:y val="-0.166177341115761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CC8-4B62-A78E-9AE1B8D01D50}"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C8-4B62-A78E-9AE1B8D01D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компенсации затрат государства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32.850995158687461</c:v>
                </c:pt>
                <c:pt idx="1">
                  <c:v>32.275416890801502</c:v>
                </c:pt>
                <c:pt idx="2">
                  <c:v>4.3033889187735337</c:v>
                </c:pt>
                <c:pt idx="3">
                  <c:v>29.483593329747173</c:v>
                </c:pt>
                <c:pt idx="4">
                  <c:v>0.21516944593867668</c:v>
                </c:pt>
                <c:pt idx="5">
                  <c:v>0.64</c:v>
                </c:pt>
                <c:pt idx="6">
                  <c:v>0.22592791823561054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C8-4B62-A78E-9AE1B8D01D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595.5</c:v>
                </c:pt>
                <c:pt idx="1">
                  <c:v>610.70000000000005</c:v>
                </c:pt>
                <c:pt idx="2">
                  <c:v>630.4</c:v>
                </c:pt>
                <c:pt idx="3">
                  <c:v>670.3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E-4C74-B077-8B25C3DB2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598656"/>
        <c:axId val="158600192"/>
        <c:axId val="0"/>
      </c:bar3DChart>
      <c:catAx>
        <c:axId val="15859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58600192"/>
        <c:crosses val="autoZero"/>
        <c:auto val="1"/>
        <c:lblAlgn val="ctr"/>
        <c:lblOffset val="100"/>
        <c:noMultiLvlLbl val="0"/>
      </c:catAx>
      <c:valAx>
        <c:axId val="1586001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85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/>
              <a:t>202</a:t>
            </a:r>
            <a:r>
              <a:rPr lang="ru-RU" dirty="0" smtClean="0"/>
              <a:t>2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86044951358603E-2"/>
          <c:y val="0"/>
          <c:w val="0.7690621746689100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20222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0-95F0-4B49-B2A3-D15FA19B903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5F0-4B49-B2A3-D15FA19B903C}"/>
              </c:ext>
            </c:extLst>
          </c:dPt>
          <c:dPt>
            <c:idx val="2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02-95F0-4B49-B2A3-D15FA19B903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95F0-4B49-B2A3-D15FA19B903C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95F0-4B49-B2A3-D15FA19B903C}"/>
              </c:ext>
            </c:extLst>
          </c:dPt>
          <c:dLbls>
            <c:dLbl>
              <c:idx val="0"/>
              <c:layout>
                <c:manualLayout>
                  <c:x val="-1.4624287151962429E-3"/>
                  <c:y val="-9.17383175955705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32,8%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83716713030239"/>
                      <c:h val="0.124342815170363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5F0-4B49-B2A3-D15FA19B903C}"/>
                </c:ext>
              </c:extLst>
            </c:dLbl>
            <c:dLbl>
              <c:idx val="1"/>
              <c:layout>
                <c:manualLayout>
                  <c:x val="0.25291244548809122"/>
                  <c:y val="-7.918756830957640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0000"/>
                        </a:solidFill>
                        <a:effectLst/>
                      </a:rPr>
                      <a:t>33,8 %</a:t>
                    </a:r>
                    <a:endParaRPr lang="en-US" b="1" dirty="0">
                      <a:solidFill>
                        <a:srgbClr val="000000"/>
                      </a:solidFill>
                      <a:effectLst/>
                    </a:endParaRPr>
                  </a:p>
                  <a:p>
                    <a:r>
                      <a:rPr lang="en-US" b="1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267695404226774E-2"/>
                      <c:h val="0.127073038978868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F0-4B49-B2A3-D15FA19B903C}"/>
                </c:ext>
              </c:extLst>
            </c:dLbl>
            <c:dLbl>
              <c:idx val="2"/>
              <c:layout>
                <c:manualLayout>
                  <c:x val="-1.8463104833335291E-2"/>
                  <c:y val="-2.199834400832104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0000"/>
                        </a:solidFill>
                        <a:effectLst/>
                      </a:rPr>
                      <a:t>32,2%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F0-4B49-B2A3-D15FA19B903C}"/>
                </c:ext>
              </c:extLst>
            </c:dLbl>
            <c:dLbl>
              <c:idx val="3"/>
              <c:layout>
                <c:manualLayout>
                  <c:x val="-8.8930891054542563E-3"/>
                  <c:y val="-5.06437496578527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0000"/>
                        </a:solidFill>
                        <a:effectLst/>
                      </a:rPr>
                      <a:t>1,2%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F0-4B49-B2A3-D15FA19B903C}"/>
                </c:ext>
              </c:extLst>
            </c:dLbl>
            <c:dLbl>
              <c:idx val="4"/>
              <c:layout>
                <c:manualLayout>
                  <c:x val="1.6486671717245636E-2"/>
                  <c:y val="-3.68402549679750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  <a:effectLst/>
                      </a:rPr>
                      <a:t>3,0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F0-4B49-B2A3-D15FA19B903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F0-4B49-B2A3-D15FA19B90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17" b="1" i="1"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 на совокупный доход</c:v>
                </c:pt>
                <c:pt idx="3">
                  <c:v>Иные налоги</c:v>
                </c:pt>
                <c:pt idx="4">
                  <c:v>0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0.32800000000000001</c:v>
                </c:pt>
                <c:pt idx="1">
                  <c:v>0.33800000000000002</c:v>
                </c:pt>
                <c:pt idx="2">
                  <c:v>0.32200000000000001</c:v>
                </c:pt>
                <c:pt idx="3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F0-4B49-B2A3-D15FA19B9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89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5206306608520632E-2"/>
          <c:y val="0.77899231628162335"/>
          <c:w val="0.74071318938373854"/>
          <c:h val="0.20670034211820379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93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dirty="0"/>
              <a:t>20</a:t>
            </a:r>
            <a:r>
              <a:rPr lang="ru-RU" dirty="0" smtClean="0"/>
              <a:t>23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0-7F2F-4AF0-B1C2-F577C945FDB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F2F-4AF0-B1C2-F577C945FDBB}"/>
              </c:ext>
            </c:extLst>
          </c:dPt>
          <c:dPt>
            <c:idx val="2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02-7F2F-4AF0-B1C2-F577C945FDBB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7F2F-4AF0-B1C2-F577C945FDB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7F2F-4AF0-B1C2-F577C945FDB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2F-4AF0-B1C2-F577C945FDBB}"/>
                </c:ext>
              </c:extLst>
            </c:dLbl>
            <c:dLbl>
              <c:idx val="1"/>
              <c:layout>
                <c:manualLayout>
                  <c:x val="8.9472030479668709E-3"/>
                  <c:y val="0.145514507896160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2F-4AF0-B1C2-F577C945FD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2F-4AF0-B1C2-F577C945FDBB}"/>
                </c:ext>
              </c:extLst>
            </c:dLbl>
            <c:dLbl>
              <c:idx val="3"/>
              <c:layout>
                <c:manualLayout>
                  <c:x val="-2.9742334831013611E-2"/>
                  <c:y val="-3.0881147305472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F2F-4AF0-B1C2-F577C945FD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2F-4AF0-B1C2-F577C945FDBB}"/>
                </c:ext>
              </c:extLst>
            </c:dLbl>
            <c:dLbl>
              <c:idx val="5"/>
              <c:layout>
                <c:manualLayout>
                  <c:x val="0.21031965440532543"/>
                  <c:y val="-1.22697094958797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2F-4AF0-B1C2-F577C945F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30" i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 на совокупный доход</c:v>
                </c:pt>
                <c:pt idx="3">
                  <c:v>Иные налоги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0.32800000000000001</c:v>
                </c:pt>
                <c:pt idx="1">
                  <c:v>0.33800000000000002</c:v>
                </c:pt>
                <c:pt idx="2">
                  <c:v>0.32200000000000001</c:v>
                </c:pt>
                <c:pt idx="3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2F-4AF0-B1C2-F577C945F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924">
          <a:noFill/>
        </a:ln>
      </c:spPr>
    </c:plotArea>
    <c:plotVisOnly val="1"/>
    <c:dispBlanksAs val="zero"/>
    <c:showDLblsOverMax val="0"/>
  </c:chart>
  <c:txPr>
    <a:bodyPr/>
    <a:lstStyle/>
    <a:p>
      <a:pPr>
        <a:defRPr sz="1695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2024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03061416948945E-2"/>
          <c:y val="0.25298046949031838"/>
          <c:w val="0.92421966034781666"/>
          <c:h val="0.716238636883488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0-79CF-4C7B-ACD0-1F3A2CD6FDB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9CF-4C7B-ACD0-1F3A2CD6FDBB}"/>
              </c:ext>
            </c:extLst>
          </c:dPt>
          <c:dPt>
            <c:idx val="2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02-79CF-4C7B-ACD0-1F3A2CD6FDBB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79CF-4C7B-ACD0-1F3A2CD6FDB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79CF-4C7B-ACD0-1F3A2CD6FDBB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CF-4C7B-ACD0-1F3A2CD6FDBB}"/>
                </c:ext>
              </c:extLst>
            </c:dLbl>
            <c:dLbl>
              <c:idx val="1"/>
              <c:layout>
                <c:manualLayout>
                  <c:x val="-5.2694241983449033E-2"/>
                  <c:y val="0.142587506616911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CF-4C7B-ACD0-1F3A2CD6FDBB}"/>
                </c:ext>
              </c:extLst>
            </c:dLbl>
            <c:dLbl>
              <c:idx val="2"/>
              <c:layout>
                <c:manualLayout>
                  <c:x val="-5.3950562340618492E-2"/>
                  <c:y val="-1.1624933830881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CF-4C7B-ACD0-1F3A2CD6FDBB}"/>
                </c:ext>
              </c:extLst>
            </c:dLbl>
            <c:dLbl>
              <c:idx val="3"/>
              <c:layout>
                <c:manualLayout>
                  <c:x val="-5.7786537929894542E-2"/>
                  <c:y val="-9.1428566760556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CF-4C7B-ACD0-1F3A2CD6FDBB}"/>
                </c:ext>
              </c:extLst>
            </c:dLbl>
            <c:dLbl>
              <c:idx val="4"/>
              <c:layout>
                <c:manualLayout>
                  <c:x val="4.6867692995352032E-2"/>
                  <c:y val="-8.44795839677944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9CF-4C7B-ACD0-1F3A2CD6FDBB}"/>
                </c:ext>
              </c:extLst>
            </c:dLbl>
            <c:dLbl>
              <c:idx val="5"/>
              <c:layout>
                <c:manualLayout>
                  <c:x val="0.20999346325860441"/>
                  <c:y val="-1.93957207369116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CF-4C7B-ACD0-1F3A2CD6F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33" i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 на совокупный доход</c:v>
                </c:pt>
                <c:pt idx="3">
                  <c:v>Иные налоги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0.33500000000000002</c:v>
                </c:pt>
                <c:pt idx="1">
                  <c:v>0.314</c:v>
                </c:pt>
                <c:pt idx="2" formatCode="0.0%">
                  <c:v>0.34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CF-4C7B-ACD0-1F3A2CD6F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861">
          <a:noFill/>
        </a:ln>
      </c:spPr>
    </c:plotArea>
    <c:plotVisOnly val="1"/>
    <c:dispBlanksAs val="zero"/>
    <c:showDLblsOverMax val="0"/>
  </c:chart>
  <c:txPr>
    <a:bodyPr/>
    <a:lstStyle/>
    <a:p>
      <a:pPr>
        <a:defRPr sz="169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326291349546463E-2"/>
          <c:y val="4.2449594940758674E-3"/>
          <c:w val="0.954943442201893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825666121422682E-3"/>
                  <c:y val="-1.66978194511704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12 907,5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1E-4098-A161-24D17F07A973}"/>
                </c:ext>
              </c:extLst>
            </c:dLbl>
            <c:dLbl>
              <c:idx val="1"/>
              <c:layout>
                <c:manualLayout>
                  <c:x val="1.0730160835710345E-2"/>
                  <c:y val="-1.66976003225573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15 420,8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1E-4098-A161-24D17F07A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  (бюджет)</c:v>
                </c:pt>
                <c:pt idx="1">
                  <c:v>2022 год (бюджет)</c:v>
                </c:pt>
              </c:strCache>
            </c:strRef>
          </c:cat>
          <c:val>
            <c:numRef>
              <c:f>Sheet1!$B$2:$C$2</c:f>
              <c:numCache>
                <c:formatCode>#\ ##0.0</c:formatCode>
                <c:ptCount val="2"/>
                <c:pt idx="0">
                  <c:v>12907.5</c:v>
                </c:pt>
                <c:pt idx="1">
                  <c:v>15420.8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E-4098-A161-24D17F07A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58221440"/>
        <c:axId val="158407296"/>
        <c:axId val="0"/>
      </c:bar3DChart>
      <c:catAx>
        <c:axId val="15822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58407296"/>
        <c:crosses val="autoZero"/>
        <c:auto val="1"/>
        <c:lblAlgn val="ctr"/>
        <c:lblOffset val="100"/>
        <c:tickMarkSkip val="1"/>
        <c:noMultiLvlLbl val="0"/>
      </c:catAx>
      <c:valAx>
        <c:axId val="15840729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5822144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266862170091"/>
          <c:y val="3.5971223021582746E-2"/>
          <c:w val="0.83284457478005869"/>
          <c:h val="0.81294964028776984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00FF00"/>
            </a:solidFill>
            <a:ln w="11932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193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9DC-48D3-B53D-6A074FD3F742}"/>
              </c:ext>
            </c:extLst>
          </c:dPt>
          <c:dPt>
            <c:idx val="2"/>
            <c:invertIfNegative val="0"/>
            <c:bubble3D val="0"/>
            <c:spPr>
              <a:solidFill>
                <a:schemeClr val="folHlink"/>
              </a:solidFill>
              <a:ln w="1193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DC-48D3-B53D-6A074FD3F742}"/>
              </c:ext>
            </c:extLst>
          </c:dPt>
          <c:dLbls>
            <c:dLbl>
              <c:idx val="0"/>
              <c:layout>
                <c:manualLayout>
                  <c:x val="4.175365344467645E-2"/>
                  <c:y val="-5.7808116502320712E-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DC-48D3-B53D-6A074FD3F742}"/>
                </c:ext>
              </c:extLst>
            </c:dLbl>
            <c:dLbl>
              <c:idx val="1"/>
              <c:layout>
                <c:manualLayout>
                  <c:x val="5.0104384133611769E-2"/>
                  <c:y val="-5.4596554474414014E-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DC-48D3-B53D-6A074FD3F742}"/>
                </c:ext>
              </c:extLst>
            </c:dLbl>
            <c:dLbl>
              <c:idx val="2"/>
              <c:layout>
                <c:manualLayout>
                  <c:x val="5.0104384133611769E-2"/>
                  <c:y val="-0.1027699848930145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DC-48D3-B53D-6A074FD3F7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15420.8</c:v>
                </c:pt>
                <c:pt idx="1">
                  <c:v>10107.299999999999</c:v>
                </c:pt>
                <c:pt idx="2">
                  <c:v>9389.2000000000007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C-48D3-B53D-6A074FD3F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1263643312"/>
        <c:axId val="1"/>
        <c:axId val="2"/>
      </c:bar3DChart>
      <c:catAx>
        <c:axId val="126364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2982">
              <a:solidFill>
                <a:schemeClr val="tx1"/>
              </a:solidFill>
              <a:prstDash val="solid"/>
            </a:ln>
          </c:spPr>
        </c:majorGridlines>
        <c:minorGridlines/>
        <c:numFmt formatCode="#,##0.00" sourceLinked="0"/>
        <c:majorTickMark val="out"/>
        <c:minorTickMark val="none"/>
        <c:tickLblPos val="nextTo"/>
        <c:spPr>
          <a:ln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63643312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</c:serAx>
      <c:spPr>
        <a:noFill/>
        <a:ln w="25421">
          <a:noFill/>
        </a:ln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20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18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en-US" sz="1800" b="1" i="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Эффективность</a:t>
          </a:r>
          <a:r>
            <a:rPr lang="en-US" sz="1800" b="1" i="0" spc="-24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и </a:t>
          </a:r>
          <a:r>
            <a:rPr lang="en-US" sz="1800" b="1" i="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приоритизация</a:t>
          </a:r>
          <a:r>
            <a:rPr lang="ru-RU" sz="1800" b="1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бюджетных</a:t>
          </a:r>
          <a:r>
            <a:rPr lang="en-US" sz="1800" b="1" i="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расходов</a:t>
          </a:r>
          <a:r>
            <a:rPr lang="en-US" sz="1800" b="1" i="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endParaRPr lang="ru-RU" sz="18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800" b="1" i="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Сбалансированность бюджета</a:t>
          </a:r>
          <a:endParaRPr lang="ru-RU" sz="1800" dirty="0">
            <a:solidFill>
              <a:srgbClr val="FFFF00"/>
            </a:solidFill>
            <a:latin typeface="+mn-lt"/>
          </a:endParaRPr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119412" custScaleY="1143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133316" custScaleY="136153" custLinFactNeighborX="-703" custLinFactNeighborY="38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87037" custLinFactNeighborX="554" custLinFactNeighborY="-20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145112" custScaleY="1438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Ремонтненского района  и сокращению муниципального долга бюджета Первомайского сельского поселения до 2024 года,  утвержденный постановлением Администрации Первомайского сельского поселения от 15.10.2018 № 101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взвешенной долговой политики</a:t>
          </a:r>
          <a:endParaRPr lang="ru-RU" sz="1600" b="1" i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X="63032" custScaleY="3380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68712" custLinFactNeighborX="-5737" custLinFactNeighborY="-2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Ang="0" custScaleX="64809" custScaleY="32186" custLinFactNeighborX="7821" custLinFactNeighborY="4978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785" custScaleY="45213" custLinFactNeighborX="-5415" custLinFactNeighborY="-19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#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610,7</a:t>
          </a:r>
          <a:endParaRPr lang="ru-RU" sz="16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80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548,1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Штрафы,  санкции, возмещение ущерба</a:t>
          </a:r>
        </a:p>
        <a:p>
          <a:pPr algn="ctr"/>
          <a:r>
            <a: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4,2</a:t>
          </a:r>
          <a:endParaRPr lang="ru-RU" sz="1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13 561,8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600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4,0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Доходы, от компенсации затрат государства 12,0</a:t>
          </a:r>
          <a:endParaRPr lang="ru-RU" sz="12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Y="-2480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90803" custLinFactNeighborX="-8954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ScaleX="72469" custScaleY="94161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70961" custScaleY="107650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#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Жилищно-коммунальное хозяйство    1103,0</a:t>
          </a:r>
          <a:endParaRPr lang="ru-RU" sz="1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Общегосударственные </a:t>
          </a:r>
          <a:r>
            <a: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вопросы   </a:t>
          </a:r>
          <a:r>
            <a: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6</a:t>
          </a:r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840,2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Культура и кинематография     4 390,5</a:t>
          </a:r>
          <a:endParaRPr lang="ru-RU" sz="1400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 2700,0</a:t>
          </a:r>
          <a:endParaRPr lang="ru-RU" sz="1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4" custScaleY="51141" custLinFactNeighborX="-140" custLinFactNeighborY="67952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4" custScaleX="97844" custScaleY="27929" custLinFactNeighborX="-16296" custLinFactNeighborY="858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4" custScaleY="39159" custLinFactNeighborX="1806" custLinFactNeighborY="-7415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4" custScaleX="75782" custScaleY="72941" custLinFactY="-45013" custLinFactNeighborX="5542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4" custScaleY="64711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4" custScaleX="90369" custScaleY="555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4" custScaleY="578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4" custScaleX="88333" custScaleY="681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4B5313-4809-4CDD-8B2D-91645E1D4CD7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071C4F-2EE5-4090-8CFE-7BB01F6E3C8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Всего</a:t>
          </a:r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15 212,0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3053B782-686E-490C-BB5B-77749111CDE4}" type="parTrans" cxnId="{FAE2B613-9875-420D-9F13-62B04EAD18E2}">
      <dgm:prSet/>
      <dgm:spPr/>
      <dgm:t>
        <a:bodyPr/>
        <a:lstStyle/>
        <a:p>
          <a:endParaRPr lang="ru-RU"/>
        </a:p>
      </dgm:t>
    </dgm:pt>
    <dgm:pt modelId="{F4B4DDDA-7F89-4D39-94AB-659B47E95309}" type="sibTrans" cxnId="{FAE2B613-9875-420D-9F13-62B04EAD18E2}">
      <dgm:prSet/>
      <dgm:spPr/>
      <dgm:t>
        <a:bodyPr/>
        <a:lstStyle/>
        <a:p>
          <a:endParaRPr lang="ru-RU"/>
        </a:p>
      </dgm:t>
    </dgm:pt>
    <dgm:pt modelId="{7655AE95-F3C2-48BC-B276-AE080133FB07}">
      <dgm:prSet phldrT="[Текст]" custT="1"/>
      <dgm:spPr/>
      <dgm:t>
        <a:bodyPr/>
        <a:lstStyle/>
        <a:p>
          <a:r>
            <a:rPr lang="ru-RU" sz="1100" dirty="0">
              <a:latin typeface="Times New Roman" pitchFamily="18" charset="0"/>
              <a:cs typeface="Times New Roman" pitchFamily="18" charset="0"/>
            </a:rPr>
            <a:t>Социальные программы      (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157,0 тыс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. рублей –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1,0%)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E3C6EC2-41E6-4E44-9C38-FB98C41D88A7}" type="parTrans" cxnId="{6A87B7FB-0E06-463A-B48A-21F2710F92C7}">
      <dgm:prSet/>
      <dgm:spPr/>
      <dgm:t>
        <a:bodyPr/>
        <a:lstStyle/>
        <a:p>
          <a:endParaRPr lang="ru-RU"/>
        </a:p>
      </dgm:t>
    </dgm:pt>
    <dgm:pt modelId="{82CDAD82-8663-4340-9845-AC1162B7DA11}" type="sibTrans" cxnId="{6A87B7FB-0E06-463A-B48A-21F2710F92C7}">
      <dgm:prSet/>
      <dgm:spPr/>
      <dgm:t>
        <a:bodyPr/>
        <a:lstStyle/>
        <a:p>
          <a:endParaRPr lang="ru-RU"/>
        </a:p>
      </dgm:t>
    </dgm:pt>
    <dgm:pt modelId="{DBFD4557-630C-4288-811B-7B8CB87D6D92}">
      <dgm:prSet phldrT="[Текст]" custT="1"/>
      <dgm:spPr/>
      <dgm:t>
        <a:bodyPr/>
        <a:lstStyle/>
        <a:p>
          <a:r>
            <a:rPr lang="ru-RU" sz="1100" dirty="0">
              <a:latin typeface="Times New Roman" pitchFamily="18" charset="0"/>
              <a:cs typeface="Times New Roman" pitchFamily="18" charset="0"/>
            </a:rPr>
            <a:t>Развитие транспортной системы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(2700,0 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17,7%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54B52B2-B48D-4FFD-B82C-B544EE775D5A}" type="parTrans" cxnId="{4A993F0E-C134-4578-BCF5-9433D4720E1F}">
      <dgm:prSet/>
      <dgm:spPr/>
      <dgm:t>
        <a:bodyPr/>
        <a:lstStyle/>
        <a:p>
          <a:endParaRPr lang="ru-RU"/>
        </a:p>
      </dgm:t>
    </dgm:pt>
    <dgm:pt modelId="{9A1A1995-B1E4-48DD-B053-120D6F63BA58}" type="sibTrans" cxnId="{4A993F0E-C134-4578-BCF5-9433D4720E1F}">
      <dgm:prSet/>
      <dgm:spPr/>
      <dgm:t>
        <a:bodyPr/>
        <a:lstStyle/>
        <a:p>
          <a:endParaRPr lang="ru-RU"/>
        </a:p>
      </dgm:t>
    </dgm:pt>
    <dgm:pt modelId="{B3C88CCD-9B46-408D-A511-B410CA7D9358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Профилактика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правонарушений,          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Пожарная безопасность,            защита населения от чрезвычайных ситуаций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(18,8 тыс. рублей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0,1%)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0E3EEBD-9DDC-4766-9CC4-9141D3C4F67F}" type="parTrans" cxnId="{D689EFCF-13A2-4BB0-AF99-6D74111884A8}">
      <dgm:prSet/>
      <dgm:spPr/>
      <dgm:t>
        <a:bodyPr/>
        <a:lstStyle/>
        <a:p>
          <a:endParaRPr lang="ru-RU"/>
        </a:p>
      </dgm:t>
    </dgm:pt>
    <dgm:pt modelId="{9021BEFD-7208-4264-B431-5128134A98E9}" type="sibTrans" cxnId="{D689EFCF-13A2-4BB0-AF99-6D74111884A8}">
      <dgm:prSet/>
      <dgm:spPr/>
      <dgm:t>
        <a:bodyPr/>
        <a:lstStyle/>
        <a:p>
          <a:endParaRPr lang="ru-RU"/>
        </a:p>
      </dgm:t>
    </dgm:pt>
    <dgm:pt modelId="{7108C053-AF18-4A5E-A697-B9A026219B03}">
      <dgm:prSet phldrT="[Текст]" custT="1"/>
      <dgm:spPr/>
      <dgm:t>
        <a:bodyPr/>
        <a:lstStyle/>
        <a:p>
          <a:r>
            <a:rPr lang="ru-RU" sz="1100" dirty="0">
              <a:latin typeface="Times New Roman" pitchFamily="18" charset="0"/>
              <a:cs typeface="Times New Roman" pitchFamily="18" charset="0"/>
            </a:rPr>
            <a:t>Развитие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культуры (4390,5 тыс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. рублей –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28,9%)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6E71120-05A4-4E49-AAFA-7509948FC80E}" type="parTrans" cxnId="{A1C2D3AF-720B-46D0-B370-702103B4DFB4}">
      <dgm:prSet/>
      <dgm:spPr/>
      <dgm:t>
        <a:bodyPr/>
        <a:lstStyle/>
        <a:p>
          <a:endParaRPr lang="ru-RU"/>
        </a:p>
      </dgm:t>
    </dgm:pt>
    <dgm:pt modelId="{FEA286DD-0BB0-42AE-BA30-4EE66EC82B3E}" type="sibTrans" cxnId="{A1C2D3AF-720B-46D0-B370-702103B4DFB4}">
      <dgm:prSet/>
      <dgm:spPr/>
      <dgm:t>
        <a:bodyPr/>
        <a:lstStyle/>
        <a:p>
          <a:endParaRPr lang="ru-RU"/>
        </a:p>
      </dgm:t>
    </dgm:pt>
    <dgm:pt modelId="{49336F7E-FBF5-484E-BF88-4EC11E1405E1}">
      <dgm:prSet phldrT="[Текст]" custT="1"/>
      <dgm:spPr/>
      <dgm:t>
        <a:bodyPr/>
        <a:lstStyle/>
        <a:p>
          <a:r>
            <a:rPr lang="ru-RU" sz="1100" dirty="0">
              <a:latin typeface="Times New Roman" pitchFamily="18" charset="0"/>
              <a:cs typeface="Times New Roman" pitchFamily="18" charset="0"/>
            </a:rPr>
            <a:t>Благоустройство территории и обеспечение качественными жилищно-коммунальными услугами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населения (913,0 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6,0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%)</a:t>
          </a:r>
        </a:p>
      </dgm:t>
    </dgm:pt>
    <dgm:pt modelId="{9EC12345-705E-4FA4-96A9-438A1D0558A6}" type="parTrans" cxnId="{94823198-E49C-4638-AC8E-4AF031C0858B}">
      <dgm:prSet/>
      <dgm:spPr/>
      <dgm:t>
        <a:bodyPr/>
        <a:lstStyle/>
        <a:p>
          <a:endParaRPr lang="ru-RU"/>
        </a:p>
      </dgm:t>
    </dgm:pt>
    <dgm:pt modelId="{254F274C-C37E-48F0-8AAE-712981C79DCA}" type="sibTrans" cxnId="{94823198-E49C-4638-AC8E-4AF031C0858B}">
      <dgm:prSet/>
      <dgm:spPr/>
      <dgm:t>
        <a:bodyPr/>
        <a:lstStyle/>
        <a:p>
          <a:endParaRPr lang="ru-RU"/>
        </a:p>
      </dgm:t>
    </dgm:pt>
    <dgm:pt modelId="{58A1B814-ECDA-4548-98EA-E228EBD9B64A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среды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112,0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0,7%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5C954-3496-4DE5-84D9-0F6D2EB5010D}" type="parTrans" cxnId="{CDB2E3D4-5E32-46D6-ADA5-6932AD15892E}">
      <dgm:prSet/>
      <dgm:spPr/>
      <dgm:t>
        <a:bodyPr/>
        <a:lstStyle/>
        <a:p>
          <a:endParaRPr lang="ru-RU"/>
        </a:p>
      </dgm:t>
    </dgm:pt>
    <dgm:pt modelId="{34EFCA9D-16F7-4D65-B822-0DE6CA0FDE83}" type="sibTrans" cxnId="{CDB2E3D4-5E32-46D6-ADA5-6932AD15892E}">
      <dgm:prSet/>
      <dgm:spPr/>
      <dgm:t>
        <a:bodyPr/>
        <a:lstStyle/>
        <a:p>
          <a:endParaRPr lang="ru-RU"/>
        </a:p>
      </dgm:t>
    </dgm:pt>
    <dgm:pt modelId="{BFD1F0FF-FA64-4877-8790-8A121080835C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физической культуры и спорта (30,5 тыс. рублей  - 0,2%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7A723-C581-4C97-BDB1-35E98112AA81}" type="parTrans" cxnId="{173CA02B-5DD2-4CB9-8CA2-F7D0C0C75CA7}">
      <dgm:prSet/>
      <dgm:spPr/>
      <dgm:t>
        <a:bodyPr/>
        <a:lstStyle/>
        <a:p>
          <a:endParaRPr lang="ru-RU"/>
        </a:p>
      </dgm:t>
    </dgm:pt>
    <dgm:pt modelId="{42E6E25C-4C2D-4E31-8B8F-64957F72B6CA}" type="sibTrans" cxnId="{173CA02B-5DD2-4CB9-8CA2-F7D0C0C75CA7}">
      <dgm:prSet/>
      <dgm:spPr/>
      <dgm:t>
        <a:bodyPr/>
        <a:lstStyle/>
        <a:p>
          <a:endParaRPr lang="ru-RU"/>
        </a:p>
      </dgm:t>
    </dgm:pt>
    <dgm:pt modelId="{166F5181-B3E4-4959-9C48-D155A6047154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муниципальными финансами (6750,7 тыс. рублей – 44,3%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8B886-C89D-4926-A2AE-471C03B5E5F6}" type="parTrans" cxnId="{C4707B42-90A6-485B-B26B-C9CD50E86F21}">
      <dgm:prSet/>
      <dgm:spPr/>
      <dgm:t>
        <a:bodyPr/>
        <a:lstStyle/>
        <a:p>
          <a:endParaRPr lang="ru-RU"/>
        </a:p>
      </dgm:t>
    </dgm:pt>
    <dgm:pt modelId="{31BE673B-6B96-4E21-8D34-2F72B417C42B}" type="sibTrans" cxnId="{C4707B42-90A6-485B-B26B-C9CD50E86F21}">
      <dgm:prSet/>
      <dgm:spPr/>
      <dgm:t>
        <a:bodyPr/>
        <a:lstStyle/>
        <a:p>
          <a:endParaRPr lang="ru-RU"/>
        </a:p>
      </dgm:t>
    </dgm:pt>
    <dgm:pt modelId="{F4C63620-4ACB-4363-8A4A-316DE23B3C5F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политика (20.0 тыс. рублей - 0,1%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31CCA-91DB-4BC5-8349-951BA6B2EBA4}" type="parTrans" cxnId="{674235B5-4CA9-47A2-B5CE-055C321D9985}">
      <dgm:prSet/>
      <dgm:spPr/>
      <dgm:t>
        <a:bodyPr/>
        <a:lstStyle/>
        <a:p>
          <a:endParaRPr lang="ru-RU"/>
        </a:p>
      </dgm:t>
    </dgm:pt>
    <dgm:pt modelId="{52E1643D-9411-4D62-B72B-F02A0C36E118}" type="sibTrans" cxnId="{674235B5-4CA9-47A2-B5CE-055C321D9985}">
      <dgm:prSet/>
      <dgm:spPr/>
      <dgm:t>
        <a:bodyPr/>
        <a:lstStyle/>
        <a:p>
          <a:endParaRPr lang="ru-RU"/>
        </a:p>
      </dgm:t>
    </dgm:pt>
    <dgm:pt modelId="{D8F4E818-0E68-4D5A-96AB-4F32F898D6C0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Энергосбережение (90,0 тыс. рублей – 0,59%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8C23D-F52D-493B-8686-715D3772C9B8}" type="parTrans" cxnId="{1E9B2955-8524-40ED-A499-C954115780E9}">
      <dgm:prSet/>
      <dgm:spPr/>
      <dgm:t>
        <a:bodyPr/>
        <a:lstStyle/>
        <a:p>
          <a:endParaRPr lang="ru-RU"/>
        </a:p>
      </dgm:t>
    </dgm:pt>
    <dgm:pt modelId="{2FA67897-3FB7-4B1B-9AD1-DAE42455E074}" type="sibTrans" cxnId="{1E9B2955-8524-40ED-A499-C954115780E9}">
      <dgm:prSet/>
      <dgm:spPr/>
      <dgm:t>
        <a:bodyPr/>
        <a:lstStyle/>
        <a:p>
          <a:endParaRPr lang="ru-RU"/>
        </a:p>
      </dgm:t>
    </dgm:pt>
    <dgm:pt modelId="{CE13BE08-019A-475D-BF81-796B7CAC4174}" type="pres">
      <dgm:prSet presAssocID="{444B5313-4809-4CDD-8B2D-91645E1D4C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C6C2E1-C33E-4633-A81F-BA5D7EA2783E}" type="pres">
      <dgm:prSet presAssocID="{0A071C4F-2EE5-4090-8CFE-7BB01F6E3C8A}" presName="centerShape" presStyleLbl="node0" presStyleIdx="0" presStyleCnt="1" custScaleX="112497" custScaleY="82428" custLinFactNeighborX="-480" custLinFactNeighborY="-1015"/>
      <dgm:spPr/>
      <dgm:t>
        <a:bodyPr/>
        <a:lstStyle/>
        <a:p>
          <a:endParaRPr lang="ru-RU"/>
        </a:p>
      </dgm:t>
    </dgm:pt>
    <dgm:pt modelId="{05F8633D-FD9E-403E-83A5-F2E26B4DAC73}" type="pres">
      <dgm:prSet presAssocID="{7655AE95-F3C2-48BC-B276-AE080133FB07}" presName="node" presStyleLbl="node1" presStyleIdx="0" presStyleCnt="10" custScaleX="137292" custScaleY="106108" custRadScaleRad="95773" custRadScaleInc="-3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56755-C30C-4981-9A68-D9999F2466AD}" type="pres">
      <dgm:prSet presAssocID="{7655AE95-F3C2-48BC-B276-AE080133FB07}" presName="dummy" presStyleCnt="0"/>
      <dgm:spPr/>
    </dgm:pt>
    <dgm:pt modelId="{35A36AB5-A887-495A-B6E2-8168EEB62BFD}" type="pres">
      <dgm:prSet presAssocID="{82CDAD82-8663-4340-9845-AC1162B7DA11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A3EF8448-134C-4533-8E90-AB90367ADA82}" type="pres">
      <dgm:prSet presAssocID="{DBFD4557-630C-4288-811B-7B8CB87D6D92}" presName="node" presStyleLbl="node1" presStyleIdx="1" presStyleCnt="10" custScaleX="144581" custScaleY="149517" custRadScaleRad="103311" custRadScaleInc="5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E49A4-9CC2-4FAF-96BE-8F17DA39FD17}" type="pres">
      <dgm:prSet presAssocID="{DBFD4557-630C-4288-811B-7B8CB87D6D92}" presName="dummy" presStyleCnt="0"/>
      <dgm:spPr/>
    </dgm:pt>
    <dgm:pt modelId="{ACA671B3-2D74-44A3-9D69-F3F3E8148548}" type="pres">
      <dgm:prSet presAssocID="{9A1A1995-B1E4-48DD-B053-120D6F63BA58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B290FE61-0289-4E2A-AFC2-D94385291EEF}" type="pres">
      <dgm:prSet presAssocID="{BFD1F0FF-FA64-4877-8790-8A121080835C}" presName="node" presStyleLbl="node1" presStyleIdx="2" presStyleCnt="10" custScaleX="126133" custScaleY="116494">
        <dgm:presLayoutVars>
          <dgm:bulletEnabled val="1"/>
        </dgm:presLayoutVars>
      </dgm:prSet>
      <dgm:spPr/>
    </dgm:pt>
    <dgm:pt modelId="{97C3F769-DD83-484E-AC5A-01033DEA0F96}" type="pres">
      <dgm:prSet presAssocID="{BFD1F0FF-FA64-4877-8790-8A121080835C}" presName="dummy" presStyleCnt="0"/>
      <dgm:spPr/>
    </dgm:pt>
    <dgm:pt modelId="{B6FD897B-9B96-4D99-B96D-0906E04F1BDE}" type="pres">
      <dgm:prSet presAssocID="{42E6E25C-4C2D-4E31-8B8F-64957F72B6CA}" presName="sibTrans" presStyleLbl="sibTrans2D1" presStyleIdx="2" presStyleCnt="10"/>
      <dgm:spPr/>
    </dgm:pt>
    <dgm:pt modelId="{5390C46E-4462-43EF-A371-87A5D401680E}" type="pres">
      <dgm:prSet presAssocID="{166F5181-B3E4-4959-9C48-D155A6047154}" presName="node" presStyleLbl="node1" presStyleIdx="3" presStyleCnt="10" custScaleX="153339">
        <dgm:presLayoutVars>
          <dgm:bulletEnabled val="1"/>
        </dgm:presLayoutVars>
      </dgm:prSet>
      <dgm:spPr/>
    </dgm:pt>
    <dgm:pt modelId="{A684679A-1C46-4D1D-8ADB-7157C3A5935B}" type="pres">
      <dgm:prSet presAssocID="{166F5181-B3E4-4959-9C48-D155A6047154}" presName="dummy" presStyleCnt="0"/>
      <dgm:spPr/>
    </dgm:pt>
    <dgm:pt modelId="{AB158EC5-67B6-4BCC-B999-20E9DB8E792E}" type="pres">
      <dgm:prSet presAssocID="{31BE673B-6B96-4E21-8D34-2F72B417C42B}" presName="sibTrans" presStyleLbl="sibTrans2D1" presStyleIdx="3" presStyleCnt="10"/>
      <dgm:spPr/>
    </dgm:pt>
    <dgm:pt modelId="{6C3D7B8E-38F0-4683-BA8D-04916D22A566}" type="pres">
      <dgm:prSet presAssocID="{B3C88CCD-9B46-408D-A511-B410CA7D9358}" presName="node" presStyleLbl="node1" presStyleIdx="4" presStyleCnt="10" custScaleX="200433" custScaleY="162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0D39E-ED9C-4E50-9D69-B0620CC63FF1}" type="pres">
      <dgm:prSet presAssocID="{B3C88CCD-9B46-408D-A511-B410CA7D9358}" presName="dummy" presStyleCnt="0"/>
      <dgm:spPr/>
    </dgm:pt>
    <dgm:pt modelId="{31753B4B-5960-4D75-9C72-1625DD56B63F}" type="pres">
      <dgm:prSet presAssocID="{9021BEFD-7208-4264-B431-5128134A98E9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FDB9E98F-6EDD-4A57-9FF8-E6E9950213FB}" type="pres">
      <dgm:prSet presAssocID="{F4C63620-4ACB-4363-8A4A-316DE23B3C5F}" presName="node" presStyleLbl="node1" presStyleIdx="5" presStyleCnt="10" custScaleX="143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9CC29-55B3-4866-9556-F5A3975E631B}" type="pres">
      <dgm:prSet presAssocID="{F4C63620-4ACB-4363-8A4A-316DE23B3C5F}" presName="dummy" presStyleCnt="0"/>
      <dgm:spPr/>
    </dgm:pt>
    <dgm:pt modelId="{908F9DA2-DF57-4836-8017-B0409A2BBF3D}" type="pres">
      <dgm:prSet presAssocID="{52E1643D-9411-4D62-B72B-F02A0C36E118}" presName="sibTrans" presStyleLbl="sibTrans2D1" presStyleIdx="5" presStyleCnt="10"/>
      <dgm:spPr/>
    </dgm:pt>
    <dgm:pt modelId="{E144DCF6-B2FA-47CA-A7D3-1B84CAE75B01}" type="pres">
      <dgm:prSet presAssocID="{7108C053-AF18-4A5E-A697-B9A026219B03}" presName="node" presStyleLbl="node1" presStyleIdx="6" presStyleCnt="10" custScaleX="138357" custScaleY="104096" custRadScaleRad="96006" custRadScaleInc="4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88CB6-8093-4E98-A1D5-F8107F946F22}" type="pres">
      <dgm:prSet presAssocID="{7108C053-AF18-4A5E-A697-B9A026219B03}" presName="dummy" presStyleCnt="0"/>
      <dgm:spPr/>
    </dgm:pt>
    <dgm:pt modelId="{7D6FC37B-A00D-4873-9B11-2ECD32A9F6EF}" type="pres">
      <dgm:prSet presAssocID="{FEA286DD-0BB0-42AE-BA30-4EE66EC82B3E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C593DB67-B174-424A-9406-7EE03CE698DE}" type="pres">
      <dgm:prSet presAssocID="{49336F7E-FBF5-484E-BF88-4EC11E1405E1}" presName="node" presStyleLbl="node1" presStyleIdx="7" presStyleCnt="10" custScaleX="228754" custScaleY="169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DBDD2-C726-44DF-A047-3BA00D32950D}" type="pres">
      <dgm:prSet presAssocID="{49336F7E-FBF5-484E-BF88-4EC11E1405E1}" presName="dummy" presStyleCnt="0"/>
      <dgm:spPr/>
    </dgm:pt>
    <dgm:pt modelId="{9F448DAA-D617-4D83-BECE-5A84D62E68F9}" type="pres">
      <dgm:prSet presAssocID="{254F274C-C37E-48F0-8AAE-712981C79DCA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F14E10FD-8D96-40E1-A6AF-8814ED522A16}" type="pres">
      <dgm:prSet presAssocID="{D8F4E818-0E68-4D5A-96AB-4F32F898D6C0}" presName="node" presStyleLbl="node1" presStyleIdx="8" presStyleCnt="10" custScaleX="202530">
        <dgm:presLayoutVars>
          <dgm:bulletEnabled val="1"/>
        </dgm:presLayoutVars>
      </dgm:prSet>
      <dgm:spPr/>
    </dgm:pt>
    <dgm:pt modelId="{2062B03F-5440-4447-9785-596112E69DA8}" type="pres">
      <dgm:prSet presAssocID="{D8F4E818-0E68-4D5A-96AB-4F32F898D6C0}" presName="dummy" presStyleCnt="0"/>
      <dgm:spPr/>
    </dgm:pt>
    <dgm:pt modelId="{89960E91-99BD-4B88-8EB4-ADE6FF0AEB4F}" type="pres">
      <dgm:prSet presAssocID="{2FA67897-3FB7-4B1B-9AD1-DAE42455E074}" presName="sibTrans" presStyleLbl="sibTrans2D1" presStyleIdx="8" presStyleCnt="10"/>
      <dgm:spPr/>
    </dgm:pt>
    <dgm:pt modelId="{163B8890-E34B-4247-99C1-76371872658B}" type="pres">
      <dgm:prSet presAssocID="{58A1B814-ECDA-4548-98EA-E228EBD9B64A}" presName="node" presStyleLbl="node1" presStyleIdx="9" presStyleCnt="10" custScaleX="162506" custScaleY="139608" custRadScaleRad="98125" custRadScaleInc="2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9D336-6D1F-4059-A3A4-6BB1D7DF8ABC}" type="pres">
      <dgm:prSet presAssocID="{58A1B814-ECDA-4548-98EA-E228EBD9B64A}" presName="dummy" presStyleCnt="0"/>
      <dgm:spPr/>
    </dgm:pt>
    <dgm:pt modelId="{6D7ED0BB-3D7C-4B7E-8174-E9370C101D46}" type="pres">
      <dgm:prSet presAssocID="{34EFCA9D-16F7-4D65-B822-0DE6CA0FDE83}" presName="sibTrans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BFD16D80-9AF9-4FA5-8099-0877F31C96C5}" type="presOf" srcId="{FEA286DD-0BB0-42AE-BA30-4EE66EC82B3E}" destId="{7D6FC37B-A00D-4873-9B11-2ECD32A9F6EF}" srcOrd="0" destOrd="0" presId="urn:microsoft.com/office/officeart/2005/8/layout/radial6"/>
    <dgm:cxn modelId="{AA0521C4-2341-45DE-BDF3-A36D570932E1}" type="presOf" srcId="{166F5181-B3E4-4959-9C48-D155A6047154}" destId="{5390C46E-4462-43EF-A371-87A5D401680E}" srcOrd="0" destOrd="0" presId="urn:microsoft.com/office/officeart/2005/8/layout/radial6"/>
    <dgm:cxn modelId="{AB0EA9BA-6259-4DF7-AC62-232A2FCAC04A}" type="presOf" srcId="{58A1B814-ECDA-4548-98EA-E228EBD9B64A}" destId="{163B8890-E34B-4247-99C1-76371872658B}" srcOrd="0" destOrd="0" presId="urn:microsoft.com/office/officeart/2005/8/layout/radial6"/>
    <dgm:cxn modelId="{449DB9F8-8E76-42E0-98FD-2CEA3A92D9D1}" type="presOf" srcId="{DBFD4557-630C-4288-811B-7B8CB87D6D92}" destId="{A3EF8448-134C-4533-8E90-AB90367ADA82}" srcOrd="0" destOrd="0" presId="urn:microsoft.com/office/officeart/2005/8/layout/radial6"/>
    <dgm:cxn modelId="{CF58B65E-34FD-4BF2-B9D4-F3E1DDFD45C7}" type="presOf" srcId="{444B5313-4809-4CDD-8B2D-91645E1D4CD7}" destId="{CE13BE08-019A-475D-BF81-796B7CAC4174}" srcOrd="0" destOrd="0" presId="urn:microsoft.com/office/officeart/2005/8/layout/radial6"/>
    <dgm:cxn modelId="{FAE2B613-9875-420D-9F13-62B04EAD18E2}" srcId="{444B5313-4809-4CDD-8B2D-91645E1D4CD7}" destId="{0A071C4F-2EE5-4090-8CFE-7BB01F6E3C8A}" srcOrd="0" destOrd="0" parTransId="{3053B782-686E-490C-BB5B-77749111CDE4}" sibTransId="{F4B4DDDA-7F89-4D39-94AB-659B47E95309}"/>
    <dgm:cxn modelId="{D689EFCF-13A2-4BB0-AF99-6D74111884A8}" srcId="{0A071C4F-2EE5-4090-8CFE-7BB01F6E3C8A}" destId="{B3C88CCD-9B46-408D-A511-B410CA7D9358}" srcOrd="4" destOrd="0" parTransId="{B0E3EEBD-9DDC-4766-9CC4-9141D3C4F67F}" sibTransId="{9021BEFD-7208-4264-B431-5128134A98E9}"/>
    <dgm:cxn modelId="{5AFE6AF5-9B2D-4AE2-AADF-A6DEBD40A8EE}" type="presOf" srcId="{31BE673B-6B96-4E21-8D34-2F72B417C42B}" destId="{AB158EC5-67B6-4BCC-B999-20E9DB8E792E}" srcOrd="0" destOrd="0" presId="urn:microsoft.com/office/officeart/2005/8/layout/radial6"/>
    <dgm:cxn modelId="{66B46231-3FB0-42CB-BDBA-9D5D3459FACC}" type="presOf" srcId="{D8F4E818-0E68-4D5A-96AB-4F32F898D6C0}" destId="{F14E10FD-8D96-40E1-A6AF-8814ED522A16}" srcOrd="0" destOrd="0" presId="urn:microsoft.com/office/officeart/2005/8/layout/radial6"/>
    <dgm:cxn modelId="{6A87B7FB-0E06-463A-B48A-21F2710F92C7}" srcId="{0A071C4F-2EE5-4090-8CFE-7BB01F6E3C8A}" destId="{7655AE95-F3C2-48BC-B276-AE080133FB07}" srcOrd="0" destOrd="0" parTransId="{1E3C6EC2-41E6-4E44-9C38-FB98C41D88A7}" sibTransId="{82CDAD82-8663-4340-9845-AC1162B7DA11}"/>
    <dgm:cxn modelId="{3CBEB379-BA5D-461E-A169-31EF72069DD9}" type="presOf" srcId="{7655AE95-F3C2-48BC-B276-AE080133FB07}" destId="{05F8633D-FD9E-403E-83A5-F2E26B4DAC73}" srcOrd="0" destOrd="0" presId="urn:microsoft.com/office/officeart/2005/8/layout/radial6"/>
    <dgm:cxn modelId="{90E94A61-A54C-4BC3-88CF-BE798BF45EA3}" type="presOf" srcId="{34EFCA9D-16F7-4D65-B822-0DE6CA0FDE83}" destId="{6D7ED0BB-3D7C-4B7E-8174-E9370C101D46}" srcOrd="0" destOrd="0" presId="urn:microsoft.com/office/officeart/2005/8/layout/radial6"/>
    <dgm:cxn modelId="{F201774B-9562-401C-A52A-EF00C5844EAB}" type="presOf" srcId="{F4C63620-4ACB-4363-8A4A-316DE23B3C5F}" destId="{FDB9E98F-6EDD-4A57-9FF8-E6E9950213FB}" srcOrd="0" destOrd="0" presId="urn:microsoft.com/office/officeart/2005/8/layout/radial6"/>
    <dgm:cxn modelId="{F87A3954-B536-4131-91E3-CD296EE0FFB4}" type="presOf" srcId="{82CDAD82-8663-4340-9845-AC1162B7DA11}" destId="{35A36AB5-A887-495A-B6E2-8168EEB62BFD}" srcOrd="0" destOrd="0" presId="urn:microsoft.com/office/officeart/2005/8/layout/radial6"/>
    <dgm:cxn modelId="{AE61CCB5-CC66-427D-815D-0F97FBB2E5EA}" type="presOf" srcId="{0A071C4F-2EE5-4090-8CFE-7BB01F6E3C8A}" destId="{19C6C2E1-C33E-4633-A81F-BA5D7EA2783E}" srcOrd="0" destOrd="0" presId="urn:microsoft.com/office/officeart/2005/8/layout/radial6"/>
    <dgm:cxn modelId="{92EEC670-5493-470A-B3EE-89B471E9128A}" type="presOf" srcId="{42E6E25C-4C2D-4E31-8B8F-64957F72B6CA}" destId="{B6FD897B-9B96-4D99-B96D-0906E04F1BDE}" srcOrd="0" destOrd="0" presId="urn:microsoft.com/office/officeart/2005/8/layout/radial6"/>
    <dgm:cxn modelId="{15580E3E-26DA-451E-A512-34E4EF67CEFD}" type="presOf" srcId="{2FA67897-3FB7-4B1B-9AD1-DAE42455E074}" destId="{89960E91-99BD-4B88-8EB4-ADE6FF0AEB4F}" srcOrd="0" destOrd="0" presId="urn:microsoft.com/office/officeart/2005/8/layout/radial6"/>
    <dgm:cxn modelId="{27D5252C-FEB8-45F0-8BB4-230E1109F314}" type="presOf" srcId="{BFD1F0FF-FA64-4877-8790-8A121080835C}" destId="{B290FE61-0289-4E2A-AFC2-D94385291EEF}" srcOrd="0" destOrd="0" presId="urn:microsoft.com/office/officeart/2005/8/layout/radial6"/>
    <dgm:cxn modelId="{C5A3632F-226C-4B29-A429-8FFCD867565B}" type="presOf" srcId="{254F274C-C37E-48F0-8AAE-712981C79DCA}" destId="{9F448DAA-D617-4D83-BECE-5A84D62E68F9}" srcOrd="0" destOrd="0" presId="urn:microsoft.com/office/officeart/2005/8/layout/radial6"/>
    <dgm:cxn modelId="{1E9B2955-8524-40ED-A499-C954115780E9}" srcId="{0A071C4F-2EE5-4090-8CFE-7BB01F6E3C8A}" destId="{D8F4E818-0E68-4D5A-96AB-4F32F898D6C0}" srcOrd="8" destOrd="0" parTransId="{6D98C23D-F52D-493B-8686-715D3772C9B8}" sibTransId="{2FA67897-3FB7-4B1B-9AD1-DAE42455E074}"/>
    <dgm:cxn modelId="{81212F08-FECA-4768-BE24-37B5D37DAF11}" type="presOf" srcId="{49336F7E-FBF5-484E-BF88-4EC11E1405E1}" destId="{C593DB67-B174-424A-9406-7EE03CE698DE}" srcOrd="0" destOrd="0" presId="urn:microsoft.com/office/officeart/2005/8/layout/radial6"/>
    <dgm:cxn modelId="{A90CE3EB-8F46-4030-90FC-48CE12AFE349}" type="presOf" srcId="{9021BEFD-7208-4264-B431-5128134A98E9}" destId="{31753B4B-5960-4D75-9C72-1625DD56B63F}" srcOrd="0" destOrd="0" presId="urn:microsoft.com/office/officeart/2005/8/layout/radial6"/>
    <dgm:cxn modelId="{73475FA5-5727-4CD3-BE39-13B34FF88E6B}" type="presOf" srcId="{52E1643D-9411-4D62-B72B-F02A0C36E118}" destId="{908F9DA2-DF57-4836-8017-B0409A2BBF3D}" srcOrd="0" destOrd="0" presId="urn:microsoft.com/office/officeart/2005/8/layout/radial6"/>
    <dgm:cxn modelId="{4A993F0E-C134-4578-BCF5-9433D4720E1F}" srcId="{0A071C4F-2EE5-4090-8CFE-7BB01F6E3C8A}" destId="{DBFD4557-630C-4288-811B-7B8CB87D6D92}" srcOrd="1" destOrd="0" parTransId="{254B52B2-B48D-4FFD-B82C-B544EE775D5A}" sibTransId="{9A1A1995-B1E4-48DD-B053-120D6F63BA58}"/>
    <dgm:cxn modelId="{94823198-E49C-4638-AC8E-4AF031C0858B}" srcId="{0A071C4F-2EE5-4090-8CFE-7BB01F6E3C8A}" destId="{49336F7E-FBF5-484E-BF88-4EC11E1405E1}" srcOrd="7" destOrd="0" parTransId="{9EC12345-705E-4FA4-96A9-438A1D0558A6}" sibTransId="{254F274C-C37E-48F0-8AAE-712981C79DCA}"/>
    <dgm:cxn modelId="{74858017-BBCE-45B7-8DA3-5BB78728F713}" type="presOf" srcId="{9A1A1995-B1E4-48DD-B053-120D6F63BA58}" destId="{ACA671B3-2D74-44A3-9D69-F3F3E8148548}" srcOrd="0" destOrd="0" presId="urn:microsoft.com/office/officeart/2005/8/layout/radial6"/>
    <dgm:cxn modelId="{173CA02B-5DD2-4CB9-8CA2-F7D0C0C75CA7}" srcId="{0A071C4F-2EE5-4090-8CFE-7BB01F6E3C8A}" destId="{BFD1F0FF-FA64-4877-8790-8A121080835C}" srcOrd="2" destOrd="0" parTransId="{CE27A723-C581-4C97-BDB1-35E98112AA81}" sibTransId="{42E6E25C-4C2D-4E31-8B8F-64957F72B6CA}"/>
    <dgm:cxn modelId="{6C3CD75F-98F5-4A36-AED4-2D7FF49E36B3}" type="presOf" srcId="{7108C053-AF18-4A5E-A697-B9A026219B03}" destId="{E144DCF6-B2FA-47CA-A7D3-1B84CAE75B01}" srcOrd="0" destOrd="0" presId="urn:microsoft.com/office/officeart/2005/8/layout/radial6"/>
    <dgm:cxn modelId="{CDB2E3D4-5E32-46D6-ADA5-6932AD15892E}" srcId="{0A071C4F-2EE5-4090-8CFE-7BB01F6E3C8A}" destId="{58A1B814-ECDA-4548-98EA-E228EBD9B64A}" srcOrd="9" destOrd="0" parTransId="{E1C5C954-3496-4DE5-84D9-0F6D2EB5010D}" sibTransId="{34EFCA9D-16F7-4D65-B822-0DE6CA0FDE83}"/>
    <dgm:cxn modelId="{C4707B42-90A6-485B-B26B-C9CD50E86F21}" srcId="{0A071C4F-2EE5-4090-8CFE-7BB01F6E3C8A}" destId="{166F5181-B3E4-4959-9C48-D155A6047154}" srcOrd="3" destOrd="0" parTransId="{7368B886-C89D-4926-A2AE-471C03B5E5F6}" sibTransId="{31BE673B-6B96-4E21-8D34-2F72B417C42B}"/>
    <dgm:cxn modelId="{674235B5-4CA9-47A2-B5CE-055C321D9985}" srcId="{0A071C4F-2EE5-4090-8CFE-7BB01F6E3C8A}" destId="{F4C63620-4ACB-4363-8A4A-316DE23B3C5F}" srcOrd="5" destOrd="0" parTransId="{31231CCA-91DB-4BC5-8349-951BA6B2EBA4}" sibTransId="{52E1643D-9411-4D62-B72B-F02A0C36E118}"/>
    <dgm:cxn modelId="{6A0D06B2-1310-4CE4-B560-842F2593EADB}" type="presOf" srcId="{B3C88CCD-9B46-408D-A511-B410CA7D9358}" destId="{6C3D7B8E-38F0-4683-BA8D-04916D22A566}" srcOrd="0" destOrd="0" presId="urn:microsoft.com/office/officeart/2005/8/layout/radial6"/>
    <dgm:cxn modelId="{A1C2D3AF-720B-46D0-B370-702103B4DFB4}" srcId="{0A071C4F-2EE5-4090-8CFE-7BB01F6E3C8A}" destId="{7108C053-AF18-4A5E-A697-B9A026219B03}" srcOrd="6" destOrd="0" parTransId="{D6E71120-05A4-4E49-AAFA-7509948FC80E}" sibTransId="{FEA286DD-0BB0-42AE-BA30-4EE66EC82B3E}"/>
    <dgm:cxn modelId="{6533C504-E15F-4724-A51F-27EB08993680}" type="presParOf" srcId="{CE13BE08-019A-475D-BF81-796B7CAC4174}" destId="{19C6C2E1-C33E-4633-A81F-BA5D7EA2783E}" srcOrd="0" destOrd="0" presId="urn:microsoft.com/office/officeart/2005/8/layout/radial6"/>
    <dgm:cxn modelId="{D3FE38C9-8900-447A-A7A7-118F041FE2BC}" type="presParOf" srcId="{CE13BE08-019A-475D-BF81-796B7CAC4174}" destId="{05F8633D-FD9E-403E-83A5-F2E26B4DAC73}" srcOrd="1" destOrd="0" presId="urn:microsoft.com/office/officeart/2005/8/layout/radial6"/>
    <dgm:cxn modelId="{E7FE22E3-AA2A-4310-BA2B-7289FE47CDEF}" type="presParOf" srcId="{CE13BE08-019A-475D-BF81-796B7CAC4174}" destId="{ED856755-C30C-4981-9A68-D9999F2466AD}" srcOrd="2" destOrd="0" presId="urn:microsoft.com/office/officeart/2005/8/layout/radial6"/>
    <dgm:cxn modelId="{0ACF695F-C845-47C8-9B0C-069CC89C47FD}" type="presParOf" srcId="{CE13BE08-019A-475D-BF81-796B7CAC4174}" destId="{35A36AB5-A887-495A-B6E2-8168EEB62BFD}" srcOrd="3" destOrd="0" presId="urn:microsoft.com/office/officeart/2005/8/layout/radial6"/>
    <dgm:cxn modelId="{E6EA1E7D-5892-427A-AD84-8D5BB7A689CD}" type="presParOf" srcId="{CE13BE08-019A-475D-BF81-796B7CAC4174}" destId="{A3EF8448-134C-4533-8E90-AB90367ADA82}" srcOrd="4" destOrd="0" presId="urn:microsoft.com/office/officeart/2005/8/layout/radial6"/>
    <dgm:cxn modelId="{E3B2015A-24F6-4C01-8398-F912848BC410}" type="presParOf" srcId="{CE13BE08-019A-475D-BF81-796B7CAC4174}" destId="{22BE49A4-9CC2-4FAF-96BE-8F17DA39FD17}" srcOrd="5" destOrd="0" presId="urn:microsoft.com/office/officeart/2005/8/layout/radial6"/>
    <dgm:cxn modelId="{0F7B2C94-BFCF-4909-B76A-8C127279A117}" type="presParOf" srcId="{CE13BE08-019A-475D-BF81-796B7CAC4174}" destId="{ACA671B3-2D74-44A3-9D69-F3F3E8148548}" srcOrd="6" destOrd="0" presId="urn:microsoft.com/office/officeart/2005/8/layout/radial6"/>
    <dgm:cxn modelId="{4B81C153-0FD0-4AB0-B98D-C5861293B969}" type="presParOf" srcId="{CE13BE08-019A-475D-BF81-796B7CAC4174}" destId="{B290FE61-0289-4E2A-AFC2-D94385291EEF}" srcOrd="7" destOrd="0" presId="urn:microsoft.com/office/officeart/2005/8/layout/radial6"/>
    <dgm:cxn modelId="{7DB8EA83-49C2-47A4-8EAD-531D4D55687B}" type="presParOf" srcId="{CE13BE08-019A-475D-BF81-796B7CAC4174}" destId="{97C3F769-DD83-484E-AC5A-01033DEA0F96}" srcOrd="8" destOrd="0" presId="urn:microsoft.com/office/officeart/2005/8/layout/radial6"/>
    <dgm:cxn modelId="{8C84F30F-2AEE-4655-AAF4-F869B177261C}" type="presParOf" srcId="{CE13BE08-019A-475D-BF81-796B7CAC4174}" destId="{B6FD897B-9B96-4D99-B96D-0906E04F1BDE}" srcOrd="9" destOrd="0" presId="urn:microsoft.com/office/officeart/2005/8/layout/radial6"/>
    <dgm:cxn modelId="{184FE21C-5BA2-4036-BB4A-4DE387DD1332}" type="presParOf" srcId="{CE13BE08-019A-475D-BF81-796B7CAC4174}" destId="{5390C46E-4462-43EF-A371-87A5D401680E}" srcOrd="10" destOrd="0" presId="urn:microsoft.com/office/officeart/2005/8/layout/radial6"/>
    <dgm:cxn modelId="{7D1DFCF6-12B3-4FB6-B0BB-A4AE6B027C0A}" type="presParOf" srcId="{CE13BE08-019A-475D-BF81-796B7CAC4174}" destId="{A684679A-1C46-4D1D-8ADB-7157C3A5935B}" srcOrd="11" destOrd="0" presId="urn:microsoft.com/office/officeart/2005/8/layout/radial6"/>
    <dgm:cxn modelId="{9C7A438D-0D59-4474-8677-8C0BFB8E5926}" type="presParOf" srcId="{CE13BE08-019A-475D-BF81-796B7CAC4174}" destId="{AB158EC5-67B6-4BCC-B999-20E9DB8E792E}" srcOrd="12" destOrd="0" presId="urn:microsoft.com/office/officeart/2005/8/layout/radial6"/>
    <dgm:cxn modelId="{B468BC55-24BE-456E-A2E4-887E25CE63CA}" type="presParOf" srcId="{CE13BE08-019A-475D-BF81-796B7CAC4174}" destId="{6C3D7B8E-38F0-4683-BA8D-04916D22A566}" srcOrd="13" destOrd="0" presId="urn:microsoft.com/office/officeart/2005/8/layout/radial6"/>
    <dgm:cxn modelId="{A3D4A6C2-4539-47CB-B765-B2C1ABA32B37}" type="presParOf" srcId="{CE13BE08-019A-475D-BF81-796B7CAC4174}" destId="{20F0D39E-ED9C-4E50-9D69-B0620CC63FF1}" srcOrd="14" destOrd="0" presId="urn:microsoft.com/office/officeart/2005/8/layout/radial6"/>
    <dgm:cxn modelId="{7B61DB0F-786F-4C1E-8A1D-188868AB4352}" type="presParOf" srcId="{CE13BE08-019A-475D-BF81-796B7CAC4174}" destId="{31753B4B-5960-4D75-9C72-1625DD56B63F}" srcOrd="15" destOrd="0" presId="urn:microsoft.com/office/officeart/2005/8/layout/radial6"/>
    <dgm:cxn modelId="{2D2C8F16-6A56-4CB4-B92D-55F7F3F5B593}" type="presParOf" srcId="{CE13BE08-019A-475D-BF81-796B7CAC4174}" destId="{FDB9E98F-6EDD-4A57-9FF8-E6E9950213FB}" srcOrd="16" destOrd="0" presId="urn:microsoft.com/office/officeart/2005/8/layout/radial6"/>
    <dgm:cxn modelId="{23F07A94-6DFF-40F9-98E1-9C634702A048}" type="presParOf" srcId="{CE13BE08-019A-475D-BF81-796B7CAC4174}" destId="{0C29CC29-55B3-4866-9556-F5A3975E631B}" srcOrd="17" destOrd="0" presId="urn:microsoft.com/office/officeart/2005/8/layout/radial6"/>
    <dgm:cxn modelId="{C303D4F6-FB86-474A-A85C-C07DC52B54CB}" type="presParOf" srcId="{CE13BE08-019A-475D-BF81-796B7CAC4174}" destId="{908F9DA2-DF57-4836-8017-B0409A2BBF3D}" srcOrd="18" destOrd="0" presId="urn:microsoft.com/office/officeart/2005/8/layout/radial6"/>
    <dgm:cxn modelId="{C359F02E-0490-4E54-9A75-F989A0C7A66A}" type="presParOf" srcId="{CE13BE08-019A-475D-BF81-796B7CAC4174}" destId="{E144DCF6-B2FA-47CA-A7D3-1B84CAE75B01}" srcOrd="19" destOrd="0" presId="urn:microsoft.com/office/officeart/2005/8/layout/radial6"/>
    <dgm:cxn modelId="{0AA8F71F-ECEE-43DE-9BBE-BC53F0B93922}" type="presParOf" srcId="{CE13BE08-019A-475D-BF81-796B7CAC4174}" destId="{8A288CB6-8093-4E98-A1D5-F8107F946F22}" srcOrd="20" destOrd="0" presId="urn:microsoft.com/office/officeart/2005/8/layout/radial6"/>
    <dgm:cxn modelId="{80913787-F6A7-4B2E-BBC1-311C8B43F95E}" type="presParOf" srcId="{CE13BE08-019A-475D-BF81-796B7CAC4174}" destId="{7D6FC37B-A00D-4873-9B11-2ECD32A9F6EF}" srcOrd="21" destOrd="0" presId="urn:microsoft.com/office/officeart/2005/8/layout/radial6"/>
    <dgm:cxn modelId="{9890AC5B-DF25-4D98-BB7F-8258674BB8E5}" type="presParOf" srcId="{CE13BE08-019A-475D-BF81-796B7CAC4174}" destId="{C593DB67-B174-424A-9406-7EE03CE698DE}" srcOrd="22" destOrd="0" presId="urn:microsoft.com/office/officeart/2005/8/layout/radial6"/>
    <dgm:cxn modelId="{AC2EB762-3846-4560-BC1F-15FF2CCAF30F}" type="presParOf" srcId="{CE13BE08-019A-475D-BF81-796B7CAC4174}" destId="{077DBDD2-C726-44DF-A047-3BA00D32950D}" srcOrd="23" destOrd="0" presId="urn:microsoft.com/office/officeart/2005/8/layout/radial6"/>
    <dgm:cxn modelId="{3AB58931-EB3A-492C-8AD3-9B6478627C13}" type="presParOf" srcId="{CE13BE08-019A-475D-BF81-796B7CAC4174}" destId="{9F448DAA-D617-4D83-BECE-5A84D62E68F9}" srcOrd="24" destOrd="0" presId="urn:microsoft.com/office/officeart/2005/8/layout/radial6"/>
    <dgm:cxn modelId="{05994ADF-B885-4179-982D-53740296D5AD}" type="presParOf" srcId="{CE13BE08-019A-475D-BF81-796B7CAC4174}" destId="{F14E10FD-8D96-40E1-A6AF-8814ED522A16}" srcOrd="25" destOrd="0" presId="urn:microsoft.com/office/officeart/2005/8/layout/radial6"/>
    <dgm:cxn modelId="{61C0D61C-10E8-46F0-860D-9F296B8AF053}" type="presParOf" srcId="{CE13BE08-019A-475D-BF81-796B7CAC4174}" destId="{2062B03F-5440-4447-9785-596112E69DA8}" srcOrd="26" destOrd="0" presId="urn:microsoft.com/office/officeart/2005/8/layout/radial6"/>
    <dgm:cxn modelId="{D1A12916-CBD7-4E5C-9960-08CF273CCD59}" type="presParOf" srcId="{CE13BE08-019A-475D-BF81-796B7CAC4174}" destId="{89960E91-99BD-4B88-8EB4-ADE6FF0AEB4F}" srcOrd="27" destOrd="0" presId="urn:microsoft.com/office/officeart/2005/8/layout/radial6"/>
    <dgm:cxn modelId="{EE8D6BA1-1A26-4EDA-BEDD-38B2FE63D8E5}" type="presParOf" srcId="{CE13BE08-019A-475D-BF81-796B7CAC4174}" destId="{163B8890-E34B-4247-99C1-76371872658B}" srcOrd="28" destOrd="0" presId="urn:microsoft.com/office/officeart/2005/8/layout/radial6"/>
    <dgm:cxn modelId="{14E7BA74-FFC7-4B76-B353-7736168D6805}" type="presParOf" srcId="{CE13BE08-019A-475D-BF81-796B7CAC4174}" destId="{0E59D336-6D1F-4059-A3A4-6BB1D7DF8ABC}" srcOrd="29" destOrd="0" presId="urn:microsoft.com/office/officeart/2005/8/layout/radial6"/>
    <dgm:cxn modelId="{27AE47D1-7446-407A-BA6A-BF4A07E2C227}" type="presParOf" srcId="{CE13BE08-019A-475D-BF81-796B7CAC4174}" destId="{6D7ED0BB-3D7C-4B7E-8174-E9370C101D46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232783" y="0"/>
          <a:ext cx="286651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18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232783" y="1164748"/>
        <a:ext cx="2866517" cy="1164748"/>
      </dsp:txXfrm>
    </dsp:sp>
    <dsp:sp modelId="{79E796B1-3ABE-4958-A470-95B84B3BA8FB}">
      <dsp:nvSpPr>
        <dsp:cNvPr id="0" name=""/>
        <dsp:cNvSpPr/>
      </dsp:nvSpPr>
      <dsp:spPr>
        <a:xfrm>
          <a:off x="1087100" y="105202"/>
          <a:ext cx="1157882" cy="11086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199743" y="283"/>
          <a:ext cx="26969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Эффективность</a:t>
          </a:r>
          <a:r>
            <a:rPr lang="en-US" sz="1800" b="1" i="0" kern="1200" spc="-24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и </a:t>
          </a:r>
          <a:r>
            <a:rPr lang="en-US" sz="1800" b="1" i="0" kern="120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приоритизация</a:t>
          </a:r>
          <a:r>
            <a:rPr lang="ru-RU" sz="1800" b="1" kern="120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бюджетных</a:t>
          </a:r>
          <a:r>
            <a:rPr lang="en-US" sz="1800" b="1" i="0" kern="120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err="1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расходов</a:t>
          </a:r>
          <a:r>
            <a:rPr lang="en-US" sz="1800" b="1" i="0" kern="120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rgbClr val="FFFF00"/>
            </a:solidFill>
            <a:latin typeface="+mn-lt"/>
          </a:endParaRPr>
        </a:p>
      </dsp:txBody>
      <dsp:txXfrm>
        <a:off x="3199743" y="1165032"/>
        <a:ext cx="2696935" cy="1164748"/>
      </dsp:txXfrm>
    </dsp:sp>
    <dsp:sp modelId="{E6379D24-0F7F-4C89-AA74-40B94EA75227}">
      <dsp:nvSpPr>
        <dsp:cNvPr id="0" name=""/>
        <dsp:cNvSpPr/>
      </dsp:nvSpPr>
      <dsp:spPr>
        <a:xfrm>
          <a:off x="3895043" y="36825"/>
          <a:ext cx="1292703" cy="13202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015671" y="18255"/>
          <a:ext cx="291409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pc="0" baseline="0" dirty="0" smtClean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Сбалансированность бюджета</a:t>
          </a:r>
          <a:endParaRPr lang="ru-RU" sz="1800" kern="1200" dirty="0">
            <a:solidFill>
              <a:srgbClr val="FFFF00"/>
            </a:solidFill>
            <a:latin typeface="+mn-lt"/>
          </a:endParaRPr>
        </a:p>
      </dsp:txBody>
      <dsp:txXfrm>
        <a:off x="6015671" y="1183004"/>
        <a:ext cx="2914094" cy="1164748"/>
      </dsp:txXfrm>
    </dsp:sp>
    <dsp:sp modelId="{801EDB75-7215-4290-9F39-D09130BB9918}">
      <dsp:nvSpPr>
        <dsp:cNvPr id="0" name=""/>
        <dsp:cNvSpPr/>
      </dsp:nvSpPr>
      <dsp:spPr>
        <a:xfrm>
          <a:off x="6750628" y="-18837"/>
          <a:ext cx="1407083" cy="13944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58914" y="96359"/>
          <a:ext cx="10141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528423" y="-248928"/>
          <a:ext cx="1631849" cy="2129707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83475" y="203982"/>
        <a:ext cx="1721745" cy="1223887"/>
      </dsp:txXfrm>
    </dsp:sp>
    <dsp:sp modelId="{CA80EEC5-8180-463D-AB43-E20FC1CCE0B0}">
      <dsp:nvSpPr>
        <dsp:cNvPr id="0" name=""/>
        <dsp:cNvSpPr/>
      </dsp:nvSpPr>
      <dsp:spPr>
        <a:xfrm rot="5400000">
          <a:off x="4631328" y="-1493685"/>
          <a:ext cx="2155791" cy="5143161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Ремонтненского района  и сокращению муниципального долга бюджета Первомайского сельского поселения до 2024 года,  утвержденный постановлением Администрации Первомайского сельского поселения от 15.10.2018 № 101</a:t>
          </a:r>
          <a:endParaRPr lang="ru-RU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3137644" y="105236"/>
        <a:ext cx="5037924" cy="1945317"/>
      </dsp:txXfrm>
    </dsp:sp>
    <dsp:sp modelId="{9B6A0A72-3C0F-4B82-A7E6-2BA4A15A1DC4}">
      <dsp:nvSpPr>
        <dsp:cNvPr id="0" name=""/>
        <dsp:cNvSpPr/>
      </dsp:nvSpPr>
      <dsp:spPr>
        <a:xfrm rot="5400000">
          <a:off x="598231" y="2252068"/>
          <a:ext cx="1553558" cy="2189747"/>
        </a:xfrm>
        <a:prstGeom prst="bevel">
          <a:avLst/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4332" y="2764357"/>
        <a:ext cx="1801357" cy="1165168"/>
      </dsp:txXfrm>
    </dsp:sp>
    <dsp:sp modelId="{9A9BA3CA-42DC-4E24-BA14-1B2C342C1B46}">
      <dsp:nvSpPr>
        <dsp:cNvPr id="0" name=""/>
        <dsp:cNvSpPr/>
      </dsp:nvSpPr>
      <dsp:spPr>
        <a:xfrm rot="5400000">
          <a:off x="5016798" y="698230"/>
          <a:ext cx="1418526" cy="5165594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взвешенной долговой политики</a:t>
          </a:r>
          <a:endParaRPr lang="ru-RU" sz="1600" b="1" i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43265" y="2641011"/>
        <a:ext cx="5096347" cy="1280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610,7</a:t>
          </a:r>
          <a:endParaRPr lang="ru-RU" sz="16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11246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80</a:t>
          </a: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sp:txBody>
      <dsp:txXfrm>
        <a:off x="818780" y="711246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309265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548,1</a:t>
          </a:r>
        </a:p>
      </dsp:txBody>
      <dsp:txXfrm>
        <a:off x="818780" y="1309265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Штрафы,  санкции, возмещение ущерба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4,2</a:t>
          </a:r>
          <a:endParaRPr lang="ru-RU" sz="1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33627" y="387076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4,0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88988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13 561,8</a:t>
          </a:r>
        </a:p>
      </dsp:txBody>
      <dsp:txXfrm>
        <a:off x="818780" y="4388988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105067" y="4452849"/>
          <a:ext cx="553144" cy="4180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600</a:t>
          </a: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63498" y="2084813"/>
          <a:ext cx="541634" cy="4779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Доходы, от компенсации затрат государства 12,0</a:t>
          </a:r>
          <a:endParaRPr lang="ru-RU" sz="12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1221789"/>
          <a:ext cx="3672408" cy="919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Жилищно-коммунальное хозяйство    1103,0</a:t>
          </a:r>
          <a:endParaRPr lang="ru-RU" sz="1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914283" y="1221789"/>
        <a:ext cx="2758124" cy="919524"/>
      </dsp:txXfrm>
    </dsp:sp>
    <dsp:sp modelId="{8742C5EE-2DD0-46E4-AB75-87A4D25F8D62}">
      <dsp:nvSpPr>
        <dsp:cNvPr id="0" name=""/>
        <dsp:cNvSpPr/>
      </dsp:nvSpPr>
      <dsp:spPr>
        <a:xfrm>
          <a:off x="68028" y="1493285"/>
          <a:ext cx="718646" cy="401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0"/>
          <a:ext cx="3672408" cy="704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Общегосударственные </a:t>
          </a:r>
          <a:r>
            <a:rPr lang="ru-RU" sz="1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вопросы   </a:t>
          </a:r>
          <a:r>
            <a:rPr lang="ru-RU" sz="1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6</a:t>
          </a:r>
          <a:r>
            <a:rPr lang="ru-RU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840,2</a:t>
          </a:r>
        </a:p>
      </dsp:txBody>
      <dsp:txXfrm>
        <a:off x="914283" y="0"/>
        <a:ext cx="2758124" cy="704086"/>
      </dsp:txXfrm>
    </dsp:sp>
    <dsp:sp modelId="{DC3D1057-3911-49DC-8B4B-4F8305BF098A}">
      <dsp:nvSpPr>
        <dsp:cNvPr id="0" name=""/>
        <dsp:cNvSpPr/>
      </dsp:nvSpPr>
      <dsp:spPr>
        <a:xfrm>
          <a:off x="309445" y="0"/>
          <a:ext cx="556604" cy="10491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2328323"/>
          <a:ext cx="3672408" cy="1163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Культура и кинематография     4 390,5</a:t>
          </a:r>
          <a:endParaRPr lang="ru-RU" sz="1400" kern="1200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914283" y="2328323"/>
        <a:ext cx="2758124" cy="1163516"/>
      </dsp:txXfrm>
    </dsp:sp>
    <dsp:sp modelId="{10414709-A3FF-419B-8BA0-6B96893FDF2B}">
      <dsp:nvSpPr>
        <dsp:cNvPr id="0" name=""/>
        <dsp:cNvSpPr/>
      </dsp:nvSpPr>
      <dsp:spPr>
        <a:xfrm>
          <a:off x="215170" y="2510626"/>
          <a:ext cx="663743" cy="798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3671641"/>
          <a:ext cx="3672408" cy="1040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 2700,0</a:t>
          </a:r>
          <a:endParaRPr lang="ru-RU" sz="1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914283" y="3671641"/>
        <a:ext cx="2758124" cy="1040064"/>
      </dsp:txXfrm>
    </dsp:sp>
    <dsp:sp modelId="{B43CAF5A-DF0E-47F1-8B84-50B2394B9328}">
      <dsp:nvSpPr>
        <dsp:cNvPr id="0" name=""/>
        <dsp:cNvSpPr/>
      </dsp:nvSpPr>
      <dsp:spPr>
        <a:xfrm>
          <a:off x="222647" y="3701720"/>
          <a:ext cx="648789" cy="979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ED0BB-3D7C-4B7E-8174-E9370C101D46}">
      <dsp:nvSpPr>
        <dsp:cNvPr id="0" name=""/>
        <dsp:cNvSpPr/>
      </dsp:nvSpPr>
      <dsp:spPr>
        <a:xfrm>
          <a:off x="2265718" y="545428"/>
          <a:ext cx="4826294" cy="4826294"/>
        </a:xfrm>
        <a:prstGeom prst="blockArc">
          <a:avLst>
            <a:gd name="adj1" fmla="val 14222533"/>
            <a:gd name="adj2" fmla="val 16272473"/>
            <a:gd name="adj3" fmla="val 27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60E91-99BD-4B88-8EB4-ADE6FF0AEB4F}">
      <dsp:nvSpPr>
        <dsp:cNvPr id="0" name=""/>
        <dsp:cNvSpPr/>
      </dsp:nvSpPr>
      <dsp:spPr>
        <a:xfrm>
          <a:off x="2308755" y="516857"/>
          <a:ext cx="4826294" cy="4826294"/>
        </a:xfrm>
        <a:prstGeom prst="blockArc">
          <a:avLst>
            <a:gd name="adj1" fmla="val 11989276"/>
            <a:gd name="adj2" fmla="val 14147911"/>
            <a:gd name="adj3" fmla="val 27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48DAA-D617-4D83-BECE-5A84D62E68F9}">
      <dsp:nvSpPr>
        <dsp:cNvPr id="0" name=""/>
        <dsp:cNvSpPr/>
      </dsp:nvSpPr>
      <dsp:spPr>
        <a:xfrm>
          <a:off x="2333271" y="445295"/>
          <a:ext cx="4826294" cy="4826294"/>
        </a:xfrm>
        <a:prstGeom prst="blockArc">
          <a:avLst>
            <a:gd name="adj1" fmla="val 9720000"/>
            <a:gd name="adj2" fmla="val 11880000"/>
            <a:gd name="adj3" fmla="val 27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FC37B-A00D-4873-9B11-2ECD32A9F6EF}">
      <dsp:nvSpPr>
        <dsp:cNvPr id="0" name=""/>
        <dsp:cNvSpPr/>
      </dsp:nvSpPr>
      <dsp:spPr>
        <a:xfrm>
          <a:off x="2276923" y="290354"/>
          <a:ext cx="4826294" cy="4826294"/>
        </a:xfrm>
        <a:prstGeom prst="blockArc">
          <a:avLst>
            <a:gd name="adj1" fmla="val 7390202"/>
            <a:gd name="adj2" fmla="val 9481796"/>
            <a:gd name="adj3" fmla="val 27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8F9DA2-DF57-4836-8017-B0409A2BBF3D}">
      <dsp:nvSpPr>
        <dsp:cNvPr id="0" name=""/>
        <dsp:cNvSpPr/>
      </dsp:nvSpPr>
      <dsp:spPr>
        <a:xfrm>
          <a:off x="2494288" y="450748"/>
          <a:ext cx="4826294" cy="4826294"/>
        </a:xfrm>
        <a:prstGeom prst="blockArc">
          <a:avLst>
            <a:gd name="adj1" fmla="val 5632772"/>
            <a:gd name="adj2" fmla="val 7780631"/>
            <a:gd name="adj3" fmla="val 27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753B4B-5960-4D75-9C72-1625DD56B63F}">
      <dsp:nvSpPr>
        <dsp:cNvPr id="0" name=""/>
        <dsp:cNvSpPr/>
      </dsp:nvSpPr>
      <dsp:spPr>
        <a:xfrm>
          <a:off x="2333271" y="445295"/>
          <a:ext cx="4826294" cy="4826294"/>
        </a:xfrm>
        <a:prstGeom prst="blockArc">
          <a:avLst>
            <a:gd name="adj1" fmla="val 3240000"/>
            <a:gd name="adj2" fmla="val 5400000"/>
            <a:gd name="adj3" fmla="val 27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58EC5-67B6-4BCC-B999-20E9DB8E792E}">
      <dsp:nvSpPr>
        <dsp:cNvPr id="0" name=""/>
        <dsp:cNvSpPr/>
      </dsp:nvSpPr>
      <dsp:spPr>
        <a:xfrm>
          <a:off x="2333271" y="445295"/>
          <a:ext cx="4826294" cy="4826294"/>
        </a:xfrm>
        <a:prstGeom prst="blockArc">
          <a:avLst>
            <a:gd name="adj1" fmla="val 1080000"/>
            <a:gd name="adj2" fmla="val 3240000"/>
            <a:gd name="adj3" fmla="val 27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FD897B-9B96-4D99-B96D-0906E04F1BDE}">
      <dsp:nvSpPr>
        <dsp:cNvPr id="0" name=""/>
        <dsp:cNvSpPr/>
      </dsp:nvSpPr>
      <dsp:spPr>
        <a:xfrm>
          <a:off x="2333271" y="445295"/>
          <a:ext cx="4826294" cy="4826294"/>
        </a:xfrm>
        <a:prstGeom prst="blockArc">
          <a:avLst>
            <a:gd name="adj1" fmla="val 20520000"/>
            <a:gd name="adj2" fmla="val 1080000"/>
            <a:gd name="adj3" fmla="val 27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A671B3-2D74-44A3-9D69-F3F3E8148548}">
      <dsp:nvSpPr>
        <dsp:cNvPr id="0" name=""/>
        <dsp:cNvSpPr/>
      </dsp:nvSpPr>
      <dsp:spPr>
        <a:xfrm>
          <a:off x="2295208" y="315754"/>
          <a:ext cx="4826294" cy="4826294"/>
        </a:xfrm>
        <a:prstGeom prst="blockArc">
          <a:avLst>
            <a:gd name="adj1" fmla="val 18553803"/>
            <a:gd name="adj2" fmla="val 20715061"/>
            <a:gd name="adj3" fmla="val 27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A36AB5-A887-495A-B6E2-8168EEB62BFD}">
      <dsp:nvSpPr>
        <dsp:cNvPr id="0" name=""/>
        <dsp:cNvSpPr/>
      </dsp:nvSpPr>
      <dsp:spPr>
        <a:xfrm>
          <a:off x="2602365" y="528651"/>
          <a:ext cx="4826294" cy="4826294"/>
        </a:xfrm>
        <a:prstGeom prst="blockArc">
          <a:avLst>
            <a:gd name="adj1" fmla="val 15785167"/>
            <a:gd name="adj2" fmla="val 18013391"/>
            <a:gd name="adj3" fmla="val 27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C6C2E1-C33E-4633-A81F-BA5D7EA2783E}">
      <dsp:nvSpPr>
        <dsp:cNvPr id="0" name=""/>
        <dsp:cNvSpPr/>
      </dsp:nvSpPr>
      <dsp:spPr>
        <a:xfrm>
          <a:off x="3980195" y="2265450"/>
          <a:ext cx="1486753" cy="1089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Всего</a:t>
          </a: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15 212,0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4197925" y="2424984"/>
        <a:ext cx="1051293" cy="770295"/>
      </dsp:txXfrm>
    </dsp:sp>
    <dsp:sp modelId="{05F8633D-FD9E-403E-83A5-F2E26B4DAC73}">
      <dsp:nvSpPr>
        <dsp:cNvPr id="0" name=""/>
        <dsp:cNvSpPr/>
      </dsp:nvSpPr>
      <dsp:spPr>
        <a:xfrm>
          <a:off x="4093978" y="88450"/>
          <a:ext cx="1270109" cy="9816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Социальные программы      (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157,0 тыс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. рублей –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1,0%)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79981" y="232205"/>
        <a:ext cx="898103" cy="694111"/>
      </dsp:txXfrm>
    </dsp:sp>
    <dsp:sp modelId="{A3EF8448-134C-4533-8E90-AB90367ADA82}">
      <dsp:nvSpPr>
        <dsp:cNvPr id="0" name=""/>
        <dsp:cNvSpPr/>
      </dsp:nvSpPr>
      <dsp:spPr>
        <a:xfrm>
          <a:off x="5544682" y="193842"/>
          <a:ext cx="1337541" cy="13832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Развитие транспортной системы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(2700,0 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17,7%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0560" y="396408"/>
        <a:ext cx="945785" cy="978073"/>
      </dsp:txXfrm>
    </dsp:sp>
    <dsp:sp modelId="{B290FE61-0289-4E2A-AFC2-D94385291EEF}">
      <dsp:nvSpPr>
        <dsp:cNvPr id="0" name=""/>
        <dsp:cNvSpPr/>
      </dsp:nvSpPr>
      <dsp:spPr>
        <a:xfrm>
          <a:off x="6426346" y="1584178"/>
          <a:ext cx="1166876" cy="10777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физической культуры и спорта (30,5 тыс. рублей  - 0,2%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7231" y="1742004"/>
        <a:ext cx="825106" cy="762052"/>
      </dsp:txXfrm>
    </dsp:sp>
    <dsp:sp modelId="{5390C46E-4462-43EF-A371-87A5D401680E}">
      <dsp:nvSpPr>
        <dsp:cNvPr id="0" name=""/>
        <dsp:cNvSpPr/>
      </dsp:nvSpPr>
      <dsp:spPr>
        <a:xfrm>
          <a:off x="6300502" y="3131296"/>
          <a:ext cx="1418563" cy="9251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муниципальными финансами (6750,7 тыс. рублей – 44,3%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8246" y="3266776"/>
        <a:ext cx="1003075" cy="654155"/>
      </dsp:txXfrm>
    </dsp:sp>
    <dsp:sp modelId="{6C3D7B8E-38F0-4683-BA8D-04916D22A566}">
      <dsp:nvSpPr>
        <dsp:cNvPr id="0" name=""/>
        <dsp:cNvSpPr/>
      </dsp:nvSpPr>
      <dsp:spPr>
        <a:xfrm>
          <a:off x="5218137" y="4032448"/>
          <a:ext cx="1854237" cy="15026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Профилактика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правонарушений,          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Пожарная безопасность,            защита населения от чрезвычайных ситуаций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(18,8 тыс. рублей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0,1%)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9684" y="4252507"/>
        <a:ext cx="1311143" cy="1062538"/>
      </dsp:txXfrm>
    </dsp:sp>
    <dsp:sp modelId="{FDB9E98F-6EDD-4A57-9FF8-E6E9950213FB}">
      <dsp:nvSpPr>
        <dsp:cNvPr id="0" name=""/>
        <dsp:cNvSpPr/>
      </dsp:nvSpPr>
      <dsp:spPr>
        <a:xfrm>
          <a:off x="4083175" y="4775727"/>
          <a:ext cx="1326486" cy="9251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политика (20.0 тыс. рублей - 0,1%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434" y="4911207"/>
        <a:ext cx="937968" cy="654155"/>
      </dsp:txXfrm>
    </dsp:sp>
    <dsp:sp modelId="{E144DCF6-B2FA-47CA-A7D3-1B84CAE75B01}">
      <dsp:nvSpPr>
        <dsp:cNvPr id="0" name=""/>
        <dsp:cNvSpPr/>
      </dsp:nvSpPr>
      <dsp:spPr>
        <a:xfrm>
          <a:off x="2748017" y="4214047"/>
          <a:ext cx="1279962" cy="9630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Развитие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культуры (4390,5 тыс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. рублей –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28,9%)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5463" y="4355076"/>
        <a:ext cx="905070" cy="680950"/>
      </dsp:txXfrm>
    </dsp:sp>
    <dsp:sp modelId="{C593DB67-B174-424A-9406-7EE03CE698DE}">
      <dsp:nvSpPr>
        <dsp:cNvPr id="0" name=""/>
        <dsp:cNvSpPr/>
      </dsp:nvSpPr>
      <dsp:spPr>
        <a:xfrm>
          <a:off x="1424934" y="2808311"/>
          <a:ext cx="2116238" cy="15710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Благоустройство территории и обеспечение качественными жилищно-коммунальными услугами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населения (913,0 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6,0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%)</a:t>
          </a:r>
        </a:p>
      </dsp:txBody>
      <dsp:txXfrm>
        <a:off x="1734850" y="3038391"/>
        <a:ext cx="1496406" cy="1110926"/>
      </dsp:txXfrm>
    </dsp:sp>
    <dsp:sp modelId="{F14E10FD-8D96-40E1-A6AF-8814ED522A16}">
      <dsp:nvSpPr>
        <dsp:cNvPr id="0" name=""/>
        <dsp:cNvSpPr/>
      </dsp:nvSpPr>
      <dsp:spPr>
        <a:xfrm>
          <a:off x="1546235" y="1660472"/>
          <a:ext cx="1873636" cy="9251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Энергосбережение (90,0 тыс. рублей – 0,59%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0623" y="1795952"/>
        <a:ext cx="1324860" cy="654155"/>
      </dsp:txXfrm>
    </dsp:sp>
    <dsp:sp modelId="{163B8890-E34B-4247-99C1-76371872658B}">
      <dsp:nvSpPr>
        <dsp:cNvPr id="0" name=""/>
        <dsp:cNvSpPr/>
      </dsp:nvSpPr>
      <dsp:spPr>
        <a:xfrm>
          <a:off x="2632497" y="315949"/>
          <a:ext cx="1503368" cy="12915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112,0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0,7%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660" y="505090"/>
        <a:ext cx="1063042" cy="91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0.01308</cdr:x>
      <cdr:y>0.59448</cdr:y>
    </cdr:from>
    <cdr:to>
      <cdr:x>0.25143</cdr:x>
      <cdr:y>0.7938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05068" y="2643206"/>
          <a:ext cx="1915068" cy="886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0.45889</cdr:x>
      <cdr:y>0.22852</cdr:y>
    </cdr:from>
    <cdr:to>
      <cdr:x>0.60111</cdr:x>
      <cdr:y>0.58141</cdr:y>
    </cdr:to>
    <cdr:sp macro="" textlink="">
      <cdr:nvSpPr>
        <cdr:cNvPr id="5" name="Прямая со стрелкой 4"/>
        <cdr:cNvSpPr/>
      </cdr:nvSpPr>
      <cdr:spPr bwMode="auto">
        <a:xfrm xmlns:a="http://schemas.openxmlformats.org/drawingml/2006/main">
          <a:off x="3415867" y="975124"/>
          <a:ext cx="1058704" cy="150588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0.64948</cdr:x>
      <cdr:y>0.67922</cdr:y>
    </cdr:from>
    <cdr:to>
      <cdr:x>0.77524</cdr:x>
      <cdr:y>0.82038</cdr:y>
    </cdr:to>
    <cdr:sp macro="" textlink="">
      <cdr:nvSpPr>
        <cdr:cNvPr id="7" name="Прямая со стрелкой 6"/>
        <cdr:cNvSpPr/>
      </cdr:nvSpPr>
      <cdr:spPr bwMode="auto">
        <a:xfrm xmlns:a="http://schemas.openxmlformats.org/drawingml/2006/main">
          <a:off x="4834608" y="2898368"/>
          <a:ext cx="936107" cy="60237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0.3263</cdr:x>
      <cdr:y>0.08371</cdr:y>
    </cdr:from>
    <cdr:to>
      <cdr:x>0.45106</cdr:x>
      <cdr:y>0.16741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28892" y="357191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0.45106</cdr:x>
      <cdr:y>0.19308</cdr:y>
    </cdr:from>
    <cdr:to>
      <cdr:x>0.5739</cdr:x>
      <cdr:y>0.29353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57586" y="823906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0.65259</cdr:x>
      <cdr:y>0.20982</cdr:y>
    </cdr:from>
    <cdr:to>
      <cdr:x>0.77543</cdr:x>
      <cdr:y>0.32701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57784" y="895344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0.25287</cdr:x>
      <cdr:y>0.26352</cdr:y>
    </cdr:from>
    <cdr:to>
      <cdr:x>0.39797</cdr:x>
      <cdr:y>0.60101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1882284" y="1124474"/>
          <a:ext cx="1080120" cy="14401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0.3263</cdr:x>
      <cdr:y>0.08371</cdr:y>
    </cdr:from>
    <cdr:to>
      <cdr:x>0.45106</cdr:x>
      <cdr:y>0.16741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28892" y="357191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0.45106</cdr:x>
      <cdr:y>0.19308</cdr:y>
    </cdr:from>
    <cdr:to>
      <cdr:x>0.5739</cdr:x>
      <cdr:y>0.29353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57586" y="823906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0.65259</cdr:x>
      <cdr:y>0.20982</cdr:y>
    </cdr:from>
    <cdr:to>
      <cdr:x>0.77543</cdr:x>
      <cdr:y>0.32701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57759" y="895344"/>
          <a:ext cx="914398" cy="500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0.31536</cdr:x>
      <cdr:y>0</cdr:y>
    </cdr:from>
    <cdr:to>
      <cdr:x>0.42506</cdr:x>
      <cdr:y>0.19352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2628800" y="-1196754"/>
          <a:ext cx="914400" cy="914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0B09C0-A1CB-4032-A621-A076AEE8A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209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439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822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18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998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80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221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66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67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98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26.07.2022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98664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26.07.2022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152569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885986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93938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26.07.2022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36538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26.07.2022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355673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50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11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26.07.2022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407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26.07.2022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1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577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sp18194@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Ремонтненского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71678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92696"/>
            <a:ext cx="8482862" cy="6646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Ремонтненского района на 2022-2024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66061"/>
              </p:ext>
            </p:extLst>
          </p:nvPr>
        </p:nvGraphicFramePr>
        <p:xfrm>
          <a:off x="285720" y="1714488"/>
          <a:ext cx="8572559" cy="4137725"/>
        </p:xfrm>
        <a:graphic>
          <a:graphicData uri="http://schemas.openxmlformats.org/drawingml/2006/table">
            <a:tbl>
              <a:tblPr/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2021 год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00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12 907,5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15 420,8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10 107,3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9 389,2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1 840,0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1 859,0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1 914,5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2 001,1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11 067,5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13 561,8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8 192,8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7 388,1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12 907,5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15 420,8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10 107,3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9 389,2</a:t>
                      </a: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357298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Ремонтненского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6" y="260648"/>
            <a:ext cx="34632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50811285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64132282"/>
              </p:ext>
            </p:extLst>
          </p:nvPr>
        </p:nvGraphicFramePr>
        <p:xfrm>
          <a:off x="5220072" y="1857364"/>
          <a:ext cx="36724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15 420,8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15 420,8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Ремонтненского района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8111039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4427984" y="2786058"/>
            <a:ext cx="1226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15 420,8</a:t>
            </a:r>
            <a:endParaRPr lang="ru-RU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5500694" y="260648"/>
            <a:ext cx="33197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292935" y="2381585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12 907,5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20825595">
            <a:off x="3480106" y="4451294"/>
            <a:ext cx="809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101,0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0345247">
            <a:off x="3565515" y="2909207"/>
            <a:ext cx="8742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119,5 %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3203848" y="3143248"/>
            <a:ext cx="1296714" cy="36045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3428992" y="4941167"/>
            <a:ext cx="998992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Первомайского СЕЛЬСКОГО ПОСЕЛЕНИЯ Ремонтненского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095862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4860"/>
              </p:ext>
            </p:extLst>
          </p:nvPr>
        </p:nvGraphicFramePr>
        <p:xfrm>
          <a:off x="323528" y="1142984"/>
          <a:ext cx="8034686" cy="444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15206" y="1500174"/>
            <a:ext cx="1714480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1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859,0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298888" y="380098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Первомайского СЕЛЬСКОГО ПОСЕЛЕНИЯ Ремонтненского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390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80,0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610,7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215478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 600,0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от компенсации затрат государства – 12,0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 – 4,0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 – 548,1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санкции, возмещение ущерба – 4,2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Freeform 106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1" name="Picture 108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4944" cy="6858000"/>
          </a:xfrm>
          <a:prstGeom prst="rect">
            <a:avLst/>
          </a:prstGeom>
          <a:noFill/>
          <a:extLst/>
        </p:spPr>
      </p:pic>
      <p:pic>
        <p:nvPicPr>
          <p:cNvPr id="1085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1519" y="266701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1087" name="Freeform 1087"/>
          <p:cNvSpPr/>
          <p:nvPr/>
        </p:nvSpPr>
        <p:spPr>
          <a:xfrm>
            <a:off x="777303" y="5462778"/>
            <a:ext cx="7205790" cy="63247"/>
          </a:xfrm>
          <a:custGeom>
            <a:avLst/>
            <a:gdLst/>
            <a:ahLst/>
            <a:cxnLst/>
            <a:rect l="0" t="0" r="0" b="0"/>
            <a:pathLst>
              <a:path w="7205790" h="63247">
                <a:moveTo>
                  <a:pt x="0" y="0"/>
                </a:moveTo>
                <a:lnTo>
                  <a:pt x="0" y="63247"/>
                </a:lnTo>
                <a:moveTo>
                  <a:pt x="1801304" y="0"/>
                </a:moveTo>
                <a:lnTo>
                  <a:pt x="1801304" y="63247"/>
                </a:lnTo>
                <a:moveTo>
                  <a:pt x="3602673" y="0"/>
                </a:moveTo>
                <a:lnTo>
                  <a:pt x="3602673" y="63247"/>
                </a:lnTo>
                <a:moveTo>
                  <a:pt x="5404041" y="0"/>
                </a:moveTo>
                <a:lnTo>
                  <a:pt x="5404041" y="63247"/>
                </a:lnTo>
                <a:moveTo>
                  <a:pt x="7205790" y="0"/>
                </a:moveTo>
                <a:lnTo>
                  <a:pt x="7205790" y="63247"/>
                </a:lnTo>
              </a:path>
            </a:pathLst>
          </a:custGeom>
          <a:noFill/>
          <a:ln w="9525" cap="flat" cmpd="sng">
            <a:solidFill>
              <a:srgbClr val="8A8A8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074274258"/>
              </p:ext>
            </p:extLst>
          </p:nvPr>
        </p:nvGraphicFramePr>
        <p:xfrm>
          <a:off x="173372" y="1739138"/>
          <a:ext cx="87001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88" name="Freeform 1088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4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2" y="2214554"/>
            <a:ext cx="1163231" cy="943406"/>
          </a:xfrm>
          <a:prstGeom prst="rect">
            <a:avLst/>
          </a:prstGeom>
          <a:noFill/>
          <a:extLst/>
        </p:spPr>
      </p:pic>
      <p:pic>
        <p:nvPicPr>
          <p:cNvPr id="1095" name="Picture 109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27716">
            <a:off x="3690701" y="3233489"/>
            <a:ext cx="1247749" cy="994879"/>
          </a:xfrm>
          <a:prstGeom prst="rect">
            <a:avLst/>
          </a:prstGeom>
          <a:noFill/>
          <a:extLst/>
        </p:spPr>
      </p:pic>
      <p:sp>
        <p:nvSpPr>
          <p:cNvPr id="1097" name="Freeform 1097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Rectangle 1100"/>
          <p:cNvSpPr/>
          <p:nvPr/>
        </p:nvSpPr>
        <p:spPr>
          <a:xfrm>
            <a:off x="7833106" y="1862111"/>
            <a:ext cx="98751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ыс.</a:t>
            </a:r>
            <a:r>
              <a:rPr lang="en-US" sz="1403" b="1" i="0" spc="-17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1101" name="Rectangle 1101"/>
          <p:cNvSpPr/>
          <p:nvPr/>
        </p:nvSpPr>
        <p:spPr>
          <a:xfrm>
            <a:off x="8678571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1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3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2" name="Rectangle 1102"/>
          <p:cNvSpPr/>
          <p:nvPr/>
        </p:nvSpPr>
        <p:spPr>
          <a:xfrm>
            <a:off x="1214414" y="5786454"/>
            <a:ext cx="1297799" cy="489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1148"/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1596" b="1" i="0" spc="0" baseline="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ts val="1862"/>
              </a:lnSpc>
            </a:pPr>
            <a:endParaRPr lang="en-US" sz="1598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3" name="Rectangle 1103"/>
          <p:cNvSpPr/>
          <p:nvPr/>
        </p:nvSpPr>
        <p:spPr>
          <a:xfrm>
            <a:off x="2970382" y="5819646"/>
            <a:ext cx="4874796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1748" algn="l"/>
                <a:tab pos="3603371" algn="l"/>
              </a:tabLst>
            </a:pP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596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96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4" name="Rectangle 1104"/>
          <p:cNvSpPr/>
          <p:nvPr/>
        </p:nvSpPr>
        <p:spPr>
          <a:xfrm>
            <a:off x="3086354" y="4611294"/>
            <a:ext cx="401937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dirty="0" smtClean="0">
                <a:latin typeface="Arial"/>
              </a:rPr>
              <a:t>610,7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dirty="0" smtClean="0">
                <a:latin typeface="Arial"/>
              </a:rPr>
              <a:t>630,4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i="0" spc="0" baseline="0" dirty="0" smtClean="0">
                <a:latin typeface="Arial"/>
              </a:rPr>
              <a:t>670,3</a:t>
            </a:r>
          </a:p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dirty="0">
                <a:latin typeface="Arial"/>
              </a:rPr>
              <a:t>3</a:t>
            </a:r>
            <a:endParaRPr lang="en-US" sz="1200" b="1" i="0" spc="0" baseline="0" dirty="0">
              <a:latin typeface="Arial"/>
            </a:endParaRPr>
          </a:p>
        </p:txBody>
      </p:sp>
      <p:sp>
        <p:nvSpPr>
          <p:cNvPr id="1105" name="Rectangle 1105"/>
          <p:cNvSpPr/>
          <p:nvPr/>
        </p:nvSpPr>
        <p:spPr>
          <a:xfrm>
            <a:off x="5572132" y="2143116"/>
            <a:ext cx="74546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 smtClean="0">
                <a:solidFill>
                  <a:srgbClr val="00B050"/>
                </a:solidFill>
                <a:latin typeface="Arial"/>
              </a:rPr>
              <a:t>106,3</a:t>
            </a:r>
            <a:r>
              <a:rPr lang="en-US" sz="1596" b="1" i="0" spc="-37" baseline="0" dirty="0" smtClean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00B05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06" name="Rectangle 1106"/>
          <p:cNvSpPr/>
          <p:nvPr/>
        </p:nvSpPr>
        <p:spPr>
          <a:xfrm>
            <a:off x="3786182" y="3143248"/>
            <a:ext cx="745204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dirty="0" smtClean="0">
                <a:solidFill>
                  <a:srgbClr val="C00000"/>
                </a:solidFill>
                <a:latin typeface="Arial"/>
              </a:rPr>
              <a:t>103,2</a:t>
            </a:r>
            <a:r>
              <a:rPr lang="en-US" sz="1596" b="1" i="0" spc="-39" baseline="0" dirty="0" smtClean="0">
                <a:solidFill>
                  <a:srgbClr val="C0000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C0000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107" name="Rectangle 1107"/>
          <p:cNvSpPr/>
          <p:nvPr/>
        </p:nvSpPr>
        <p:spPr>
          <a:xfrm>
            <a:off x="2000232" y="3357562"/>
            <a:ext cx="830796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596" b="1" dirty="0" smtClean="0">
                <a:solidFill>
                  <a:srgbClr val="00B050"/>
                </a:solidFill>
                <a:latin typeface="Arial"/>
              </a:rPr>
              <a:t>102,6 </a:t>
            </a:r>
            <a:r>
              <a:rPr lang="en-US" sz="1596" b="1" i="0" spc="-39" baseline="0" dirty="0" smtClean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 smtClean="0">
                <a:solidFill>
                  <a:srgbClr val="00B050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08" name="Rectangle 1108"/>
          <p:cNvSpPr/>
          <p:nvPr/>
        </p:nvSpPr>
        <p:spPr>
          <a:xfrm>
            <a:off x="1286002" y="4611294"/>
            <a:ext cx="38311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 smtClean="0">
                <a:latin typeface="Arial"/>
              </a:rPr>
              <a:t>595,5</a:t>
            </a:r>
            <a:endParaRPr lang="en-US" sz="1200" b="1" i="0" spc="0" baseline="0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480" y="815808"/>
            <a:ext cx="56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ПЕРВОМАЙСКОГО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РЕМОНТНЕНСКОГО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7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00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43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84847">
            <a:off x="2234774" y="3405518"/>
            <a:ext cx="1163231" cy="943406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4500"/>
            <a:ext cx="8229600" cy="5474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поступлений бюджетообразующих налогов в бюджет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9092981"/>
              </p:ext>
            </p:extLst>
          </p:nvPr>
        </p:nvGraphicFramePr>
        <p:xfrm>
          <a:off x="28952" y="1515600"/>
          <a:ext cx="5962000" cy="532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939848"/>
              </p:ext>
            </p:extLst>
          </p:nvPr>
        </p:nvGraphicFramePr>
        <p:xfrm>
          <a:off x="6084168" y="1124744"/>
          <a:ext cx="2838876" cy="252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513734"/>
              </p:ext>
            </p:extLst>
          </p:nvPr>
        </p:nvGraphicFramePr>
        <p:xfrm>
          <a:off x="5990952" y="3839840"/>
          <a:ext cx="2906078" cy="282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Первомайского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Ремонтненского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</p:spTree>
    <p:extLst>
      <p:ext uri="{BB962C8B-B14F-4D97-AF65-F5344CB8AC3E}">
        <p14:creationId xmlns:p14="http://schemas.microsoft.com/office/powerpoint/2010/main" val="1165401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490535"/>
              </p:ext>
            </p:extLst>
          </p:nvPr>
        </p:nvGraphicFramePr>
        <p:xfrm>
          <a:off x="467544" y="1484784"/>
          <a:ext cx="8208912" cy="2853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11 067,5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13 561,8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8 192,8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7 388,1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9 582,7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10 756,8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8 084,5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7 276,1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0694" y="260648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54500"/>
            <a:ext cx="7772400" cy="75827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Ремонтненского района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Ремонтненского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2320" y="126876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(тыс. рублей)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06770"/>
              </p:ext>
            </p:extLst>
          </p:nvPr>
        </p:nvGraphicFramePr>
        <p:xfrm>
          <a:off x="0" y="1628800"/>
          <a:ext cx="9144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6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65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Остатки средств на счетах по учету средств бюджета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32849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МУНИЦИПАЛЬНЫЙ ДОЛГ БЮДЖЕТА </a:t>
            </a:r>
            <a:r>
              <a:rPr lang="ru-RU" dirty="0" smtClean="0"/>
              <a:t>ПЕРВОМАЙСКОГО </a:t>
            </a:r>
            <a:r>
              <a:rPr lang="ru-RU" dirty="0" smtClean="0"/>
              <a:t>СЕЛЬСКОГО ПОСЕЛЕНИЯ </a:t>
            </a:r>
            <a:r>
              <a:rPr lang="ru-RU" dirty="0" smtClean="0"/>
              <a:t>РЕМОНТНЕНСКОГО </a:t>
            </a:r>
            <a:r>
              <a:rPr lang="ru-RU" dirty="0" smtClean="0"/>
              <a:t>РАЙОНА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4437112"/>
          <a:ext cx="9144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6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65">
                <a:tc>
                  <a:txBody>
                    <a:bodyPr/>
                    <a:lstStyle/>
                    <a:p>
                      <a:r>
                        <a:rPr lang="ru-RU" dirty="0" smtClean="0"/>
                        <a:t>Верхний</a:t>
                      </a:r>
                      <a:r>
                        <a:rPr lang="ru-RU" baseline="0" dirty="0" smtClean="0"/>
                        <a:t> предел муниципального долга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Объём расходов на обслуживание муниципального долга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42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cf.ppt-online.org/files/slide/x/xyRiQX5KTVOoBb24SCUmP30l9c6hAvLGupMInZ/slide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9375" t="3456"/>
          <a:stretch/>
        </p:blipFill>
        <p:spPr>
          <a:xfrm>
            <a:off x="611560" y="548680"/>
            <a:ext cx="8232913" cy="60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Ремонтненского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801026"/>
              </p:ext>
            </p:extLst>
          </p:nvPr>
        </p:nvGraphicFramePr>
        <p:xfrm>
          <a:off x="-269039" y="1922814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7596337" y="192281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067944" y="4372719"/>
            <a:ext cx="1146428" cy="36517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341785">
            <a:off x="4192130" y="4068755"/>
            <a:ext cx="898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119,5%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Динамика расходов бюджета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Первомайского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сельского поселения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Ремонтненского района, тыс. рублей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21857746"/>
              </p:ext>
            </p:extLst>
          </p:nvPr>
        </p:nvGraphicFramePr>
        <p:xfrm>
          <a:off x="1500188" y="1827213"/>
          <a:ext cx="6083300" cy="3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4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46984"/>
              </p:ext>
            </p:extLst>
          </p:nvPr>
        </p:nvGraphicFramePr>
        <p:xfrm>
          <a:off x="250825" y="1557338"/>
          <a:ext cx="5400675" cy="50654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9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</a:t>
                      </a:r>
                      <a:endParaRPr lang="ru-RU" sz="18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</a:t>
                      </a:r>
                      <a:endParaRPr lang="ru-RU" sz="18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  <a:endParaRPr lang="ru-RU" sz="1800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6 840,2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4 228,9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4  192,8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104,8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108,1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111,8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13,5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16,4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16,4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2 700,0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1 103,0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1 545,0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1 259,5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4 390,5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3 965,3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3 675,1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1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157,0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185,0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75,0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33,0</a:t>
                      </a:r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58,8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35,6</a:t>
                      </a:r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35,6</a:t>
                      </a:r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Российской Федерации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3725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150"/>
            <a:ext cx="88931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6E8368-890D-42CF-90A9-79FA3717ED45}" type="slidenum">
              <a:rPr lang="ru-RU" altLang="ru-RU">
                <a:solidFill>
                  <a:srgbClr val="FFFFFF"/>
                </a:solidFill>
              </a:rPr>
              <a:pPr eaLnBrk="1" hangingPunct="1"/>
              <a:t>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188" y="1341438"/>
            <a:ext cx="1368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113055"/>
              </p:ext>
            </p:extLst>
          </p:nvPr>
        </p:nvGraphicFramePr>
        <p:xfrm>
          <a:off x="5505450" y="1822450"/>
          <a:ext cx="380682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5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8943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бюджета в 2022 году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15 420,8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983904"/>
              </p:ext>
            </p:extLst>
          </p:nvPr>
        </p:nvGraphicFramePr>
        <p:xfrm>
          <a:off x="282724" y="1052736"/>
          <a:ext cx="886127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4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60811"/>
            <a:ext cx="8280920" cy="691925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Первома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йского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74954712"/>
              </p:ext>
            </p:extLst>
          </p:nvPr>
        </p:nvGraphicFramePr>
        <p:xfrm>
          <a:off x="0" y="1052736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Первомайского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Ремонтненского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</p:spTree>
    <p:extLst>
      <p:ext uri="{BB962C8B-B14F-4D97-AF65-F5344CB8AC3E}">
        <p14:creationId xmlns:p14="http://schemas.microsoft.com/office/powerpoint/2010/main" val="3025161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3999" cy="702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188640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Первомайского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поселения на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7" name="Содержимое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36222"/>
              </p:ext>
            </p:extLst>
          </p:nvPr>
        </p:nvGraphicFramePr>
        <p:xfrm>
          <a:off x="889517" y="1584446"/>
          <a:ext cx="744381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18"/>
          <p:cNvGraphicFramePr>
            <a:graphicFrameLocks/>
          </p:cNvGraphicFramePr>
          <p:nvPr>
            <p:extLst/>
          </p:nvPr>
        </p:nvGraphicFramePr>
        <p:xfrm>
          <a:off x="9972600" y="1484784"/>
          <a:ext cx="744381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00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ИНИЦИАТИВНОЕ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БЮДЖЕТИРОВАНИЕ В 2021 ГОДУ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861048"/>
            <a:ext cx="9144000" cy="2996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1705"/>
            <a:ext cx="91440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кресел для МБУК «Первомайский сельский дом культуры»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500,0 тыс.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(1 405,0– областной бюджет;  95,0 – местный бюджет)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1" y="2461675"/>
            <a:ext cx="4889067" cy="4567726"/>
          </a:xfrm>
          <a:prstGeom prst="rect">
            <a:avLst/>
          </a:prstGeom>
        </p:spPr>
      </p:pic>
      <p:pic>
        <p:nvPicPr>
          <p:cNvPr id="10" name="Рисунок 9" descr="https://rassvetnews.ru/wp-content/uploads/2021/02/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461675"/>
            <a:ext cx="4139952" cy="4567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47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5000" contrast="24000"/>
          </a:blip>
          <a:stretch>
            <a:fillRect/>
          </a:stretch>
        </p:blipFill>
        <p:spPr>
          <a:xfrm>
            <a:off x="0" y="0"/>
            <a:ext cx="9144000" cy="6943699"/>
          </a:xfrm>
        </p:spPr>
      </p:pic>
      <p:sp>
        <p:nvSpPr>
          <p:cNvPr id="5" name="Прямоугольник 4"/>
          <p:cNvSpPr/>
          <p:nvPr/>
        </p:nvSpPr>
        <p:spPr>
          <a:xfrm>
            <a:off x="1475656" y="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благоустройство территории поселения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342977"/>
              </p:ext>
            </p:extLst>
          </p:nvPr>
        </p:nvGraphicFramePr>
        <p:xfrm>
          <a:off x="179512" y="2132857"/>
          <a:ext cx="8335838" cy="47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1340768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бюджета, формируемые в рамках муниципальных программ и </a:t>
            </a:r>
            <a:b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расходы, </a:t>
            </a:r>
            <a:r>
              <a:rPr lang="ru-RU" sz="22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200" b="1" i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984371"/>
              </p:ext>
            </p:extLst>
          </p:nvPr>
        </p:nvGraphicFramePr>
        <p:xfrm>
          <a:off x="428625" y="16430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2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ChangeArrowheads="1"/>
          </p:cNvSpPr>
          <p:nvPr/>
        </p:nvSpPr>
        <p:spPr bwMode="auto">
          <a:xfrm>
            <a:off x="479425" y="150813"/>
            <a:ext cx="8294688" cy="1006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5" name="object 3"/>
          <p:cNvSpPr>
            <a:spLocks noGrp="1"/>
          </p:cNvSpPr>
          <p:nvPr>
            <p:ph type="title"/>
          </p:nvPr>
        </p:nvSpPr>
        <p:spPr>
          <a:xfrm>
            <a:off x="3548063" y="420688"/>
            <a:ext cx="2165350" cy="360362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200" smtClean="0">
                <a:solidFill>
                  <a:srgbClr val="FFFFFF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Обратная связь</a:t>
            </a:r>
            <a:endParaRPr lang="ru-RU" altLang="ru-RU" sz="2200" smtClean="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800100" y="1608138"/>
            <a:ext cx="7112000" cy="4152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7" name="object 5"/>
          <p:cNvSpPr txBox="1">
            <a:spLocks noChangeArrowheads="1"/>
          </p:cNvSpPr>
          <p:nvPr/>
        </p:nvSpPr>
        <p:spPr bwMode="auto">
          <a:xfrm>
            <a:off x="2079625" y="2600325"/>
            <a:ext cx="45529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84150" indent="-5873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Уважаемые пользователи! Направить  свои мнения и пожелания по работе  рубрики “Бюджет для граждан” вы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можете по электронному адресу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ru-RU" sz="2000" dirty="0" err="1" smtClean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sp</a:t>
            </a:r>
            <a:r>
              <a:rPr lang="ru-RU" altLang="ru-RU" sz="2000" dirty="0" smtClean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32344</a:t>
            </a:r>
            <a:r>
              <a:rPr lang="en-US" altLang="ru-RU" sz="2000" dirty="0" smtClean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@</a:t>
            </a:r>
            <a:r>
              <a:rPr lang="en-US" altLang="ru-RU" sz="2000" dirty="0" smtClean="0">
                <a:solidFill>
                  <a:srgbClr val="FFFFFF"/>
                </a:solidFill>
                <a:latin typeface="Constantia" panose="02030602050306030303" pitchFamily="18" charset="0"/>
              </a:rPr>
              <a:t>donpac.ru</a:t>
            </a:r>
            <a:endParaRPr lang="ru-RU" altLang="ru-RU" sz="20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Ждем Ваших вопросов и предложений!</a:t>
            </a:r>
            <a:endParaRPr lang="ru-RU" alt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900igr.net/up/datas/180387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29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265846/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0694" y="260648"/>
            <a:ext cx="33917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032316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46" y="642918"/>
            <a:ext cx="2746564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АПСП от 27.10.2021 № 89)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3032316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 Первомайского сельского поселения на 2022-2024 года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АПСП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07.06.2021 № 61)</a:t>
            </a: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57884" y="3717032"/>
            <a:ext cx="2746564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2022 год и на плановый период 2023 и 2024 годов»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14620"/>
            <a:ext cx="9036496" cy="200026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Первомайского сельского поселения Ремонтненского района</a:t>
            </a:r>
            <a:br>
              <a:rPr lang="ru-RU" sz="2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2022 год и на плановый период 2023 и 2024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 flipH="1">
            <a:off x="8395244" y="295737"/>
            <a:ext cx="497236" cy="536416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бюджета Первомайского сельского поселения Ремонтненского района на 2022 год и на плановый период 2023 и 2024 годов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500034" y="1714488"/>
            <a:ext cx="7929618" cy="64294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500034" y="2571744"/>
            <a:ext cx="7929618" cy="92869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643182"/>
            <a:ext cx="7890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Объем безвозмездных поступлений бюджета сформирован в соответствии с областным законом «Об областном бюджете на 2022 год и на плановый период 2023 и 2024 годов»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2702" y="295736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 flipH="1">
            <a:off x="8395244" y="295736"/>
            <a:ext cx="569244" cy="524579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857364"/>
            <a:ext cx="7890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3929066"/>
            <a:ext cx="7962108" cy="128588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38576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Первомайского сельского поселения, Плана мероприятий по оптимизации расходов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28596" y="5429264"/>
            <a:ext cx="8034116" cy="785818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35782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 соглашением о мерах по социально-экономическому развитию и оздоровлению муниципальных финансов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2000" y="1588"/>
            <a:ext cx="762000" cy="475084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260648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91276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27.10.2021№ 89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357430"/>
            <a:ext cx="2808312" cy="20717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Указ Президента РФ от </a:t>
            </a:r>
          </a:p>
          <a:p>
            <a:r>
              <a:rPr lang="en-US" sz="1600" dirty="0" smtClean="0"/>
              <a:t>07.05.2018N 204 </a:t>
            </a:r>
          </a:p>
          <a:p>
            <a:r>
              <a:rPr lang="ru-RU" sz="1600" dirty="0" smtClean="0"/>
              <a:t>«О национальных </a:t>
            </a:r>
          </a:p>
          <a:p>
            <a:r>
              <a:rPr lang="ru-RU" sz="1600" dirty="0" smtClean="0"/>
              <a:t>целях и стратегических</a:t>
            </a:r>
          </a:p>
          <a:p>
            <a:r>
              <a:rPr lang="ru-RU" sz="1600" dirty="0" smtClean="0"/>
              <a:t>задачах развития </a:t>
            </a:r>
          </a:p>
          <a:p>
            <a:r>
              <a:rPr lang="ru-RU" sz="1600" dirty="0" smtClean="0"/>
              <a:t>Российской Федерации </a:t>
            </a:r>
          </a:p>
          <a:p>
            <a:r>
              <a:rPr lang="ru-RU" sz="1600" dirty="0" smtClean="0"/>
              <a:t>на период до 2024 </a:t>
            </a:r>
          </a:p>
          <a:p>
            <a:r>
              <a:rPr lang="ru-RU" sz="1600" dirty="0" smtClean="0"/>
              <a:t>года»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•Обеспечение </a:t>
            </a:r>
          </a:p>
          <a:p>
            <a:r>
              <a:rPr lang="ru-RU" dirty="0" smtClean="0"/>
              <a:t>сбалансированности и </a:t>
            </a:r>
          </a:p>
          <a:p>
            <a:r>
              <a:rPr lang="ru-RU" dirty="0" smtClean="0"/>
              <a:t>Устойчивости бюджетной </a:t>
            </a:r>
          </a:p>
          <a:p>
            <a:r>
              <a:rPr lang="ru-RU" dirty="0" smtClean="0"/>
              <a:t>системы </a:t>
            </a:r>
          </a:p>
          <a:p>
            <a:r>
              <a:rPr lang="ru-RU" dirty="0" smtClean="0"/>
              <a:t>•Экономический рост </a:t>
            </a:r>
          </a:p>
          <a:p>
            <a:r>
              <a:rPr lang="ru-RU" dirty="0" smtClean="0"/>
              <a:t>•Повышение уровня жизни </a:t>
            </a:r>
          </a:p>
          <a:p>
            <a:r>
              <a:rPr lang="ru-RU" dirty="0" smtClean="0"/>
              <a:t>граждан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Приоритетные цели</a:t>
            </a:r>
            <a:endParaRPr lang="ru-RU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286388"/>
            <a:ext cx="813690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•</a:t>
            </a:r>
            <a:r>
              <a:rPr lang="ru-RU" dirty="0" smtClean="0">
                <a:solidFill>
                  <a:schemeClr val="tx1"/>
                </a:solidFill>
              </a:rPr>
              <a:t> • Реализация Указов Президента РФ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• Достижение целей социально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экономического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развития Первомайского сельского поселения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2000" y="1588"/>
            <a:ext cx="762000" cy="489892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281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33991899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295736"/>
            <a:ext cx="489594" cy="458357"/>
          </a:xfrm>
        </p:spPr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43695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766038719"/>
              </p:ext>
            </p:extLst>
          </p:nvPr>
        </p:nvGraphicFramePr>
        <p:xfrm>
          <a:off x="357158" y="1785926"/>
          <a:ext cx="8607900" cy="482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93974" y="754093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Ремонтненского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285992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50006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22362</TotalTime>
  <Words>1296</Words>
  <Application>Microsoft Office PowerPoint</Application>
  <PresentationFormat>Экран (4:3)</PresentationFormat>
  <Paragraphs>371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46" baseType="lpstr">
      <vt:lpstr>Arial</vt:lpstr>
      <vt:lpstr>Calibri</vt:lpstr>
      <vt:lpstr>Cambria Math</vt:lpstr>
      <vt:lpstr>Century Gothic</vt:lpstr>
      <vt:lpstr>Constantia</vt:lpstr>
      <vt:lpstr>Georgia</vt:lpstr>
      <vt:lpstr>Monotype Corsiva</vt:lpstr>
      <vt:lpstr>Times New Roman</vt:lpstr>
      <vt:lpstr>Trebuchet MS</vt:lpstr>
      <vt:lpstr>Trebuchet MS,Bold</vt:lpstr>
      <vt:lpstr>Wingdings 2</vt:lpstr>
      <vt:lpstr>Wingdings 3</vt:lpstr>
      <vt:lpstr>10195094</vt:lpstr>
      <vt:lpstr>3_Городская</vt:lpstr>
      <vt:lpstr>4_Городская</vt:lpstr>
      <vt:lpstr>19_Городская</vt:lpstr>
      <vt:lpstr>Ион</vt:lpstr>
      <vt:lpstr>Администрация Первомайского сельского поселения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Первомайского сельского поселения на 2022-2024 годы  </vt:lpstr>
      <vt:lpstr>Основные приоритеты Первомайского сельского поселения </vt:lpstr>
      <vt:lpstr>Презентация PowerPoint</vt:lpstr>
      <vt:lpstr>Основные характеристики бюджета Первомайского сельского поселения Ремонтненского района на 2022-2024 годы</vt:lpstr>
      <vt:lpstr>Основные параметры бюджета Первомайского сельского поселения Ремонтненского района на 2022 год</vt:lpstr>
      <vt:lpstr>Динамика доходов бюджета Первомайского сельского поселения Ремонтненского района</vt:lpstr>
      <vt:lpstr>Собственные доходы бюджета Первомайского СЕЛЬСКОГО ПОСЕЛЕНИЯ Ремонтненского района</vt:lpstr>
      <vt:lpstr>Презентация PowerPoint</vt:lpstr>
      <vt:lpstr>Презентация PowerPoint</vt:lpstr>
      <vt:lpstr>Структура поступлений бюджетообразующих налогов в бюджет </vt:lpstr>
      <vt:lpstr>Безвозмездные поступления из областного бюджета</vt:lpstr>
      <vt:lpstr>Источники финансирования дефицита бюджета Первомайского сельского поселения Ремонтненского района</vt:lpstr>
      <vt:lpstr>Презентация PowerPoint</vt:lpstr>
      <vt:lpstr>Динамика расходов  бюджета Первомайского сельского поселения Ремонтненского района,                </vt:lpstr>
      <vt:lpstr>Динамика расходов бюджета Первомайского сельского поселения Ремонтненского района, тыс. рублей</vt:lpstr>
      <vt:lpstr>Презентация PowerPoint</vt:lpstr>
      <vt:lpstr>Расходы бюджета в 2022 году  15 420,8 тыс. рублей</vt:lpstr>
      <vt:lpstr> Структура муниципальных программ Первомайского сельского поселения на 2022 год</vt:lpstr>
      <vt:lpstr>Презентация PowerPoint</vt:lpstr>
      <vt:lpstr>Презентация PowerPoint</vt:lpstr>
      <vt:lpstr>Презентация PowerPoint</vt:lpstr>
      <vt:lpstr>Расходы бюджета, формируемые в рамках муниципальных программ и  непрограммные расходы, тыс. рублей</vt:lpstr>
      <vt:lpstr>Обратная 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 Gigabyte</cp:lastModifiedBy>
  <cp:revision>2249</cp:revision>
  <dcterms:created xsi:type="dcterms:W3CDTF">2011-10-21T12:19:44Z</dcterms:created>
  <dcterms:modified xsi:type="dcterms:W3CDTF">2022-07-26T19:50:18Z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