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65" r:id="rId2"/>
    <p:sldMasterId id="2147484220" r:id="rId3"/>
  </p:sldMasterIdLst>
  <p:notesMasterIdLst>
    <p:notesMasterId r:id="rId23"/>
  </p:notesMasterIdLst>
  <p:handoutMasterIdLst>
    <p:handoutMasterId r:id="rId24"/>
  </p:handoutMasterIdLst>
  <p:sldIdLst>
    <p:sldId id="896" r:id="rId4"/>
    <p:sldId id="897" r:id="rId5"/>
    <p:sldId id="1202" r:id="rId6"/>
    <p:sldId id="1166" r:id="rId7"/>
    <p:sldId id="1590" r:id="rId8"/>
    <p:sldId id="1204" r:id="rId9"/>
    <p:sldId id="1170" r:id="rId10"/>
    <p:sldId id="904" r:id="rId11"/>
    <p:sldId id="1201" r:id="rId12"/>
    <p:sldId id="1423" r:id="rId13"/>
    <p:sldId id="1572" r:id="rId14"/>
    <p:sldId id="1607" r:id="rId15"/>
    <p:sldId id="1592" r:id="rId16"/>
    <p:sldId id="1502" r:id="rId17"/>
    <p:sldId id="1614" r:id="rId18"/>
    <p:sldId id="1609" r:id="rId19"/>
    <p:sldId id="1611" r:id="rId20"/>
    <p:sldId id="1610" r:id="rId21"/>
    <p:sldId id="1613" r:id="rId22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5A"/>
    <a:srgbClr val="99FF66"/>
    <a:srgbClr val="53D2FF"/>
    <a:srgbClr val="EAA0A0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577" autoAdjust="0"/>
  </p:normalViewPr>
  <p:slideViewPr>
    <p:cSldViewPr>
      <p:cViewPr>
        <p:scale>
          <a:sx n="90" d="100"/>
          <a:sy n="90" d="100"/>
        </p:scale>
        <p:origin x="129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76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99FF66"/>
                </a:gs>
                <a:gs pos="55000">
                  <a:srgbClr val="C0504D">
                    <a:tint val="83000"/>
                    <a:satMod val="155000"/>
                  </a:srgbClr>
                </a:gs>
                <a:gs pos="100000">
                  <a:srgbClr val="C0504D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910539472734087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/>
                      <a:t>1 859,0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9E-46F1-913A-C1893789ECD1}"/>
                </c:ext>
              </c:extLst>
            </c:dLbl>
            <c:dLbl>
              <c:idx val="1"/>
              <c:layout>
                <c:manualLayout>
                  <c:x val="2.8084955442223176E-3"/>
                  <c:y val="-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E-46F1-913A-C1893789E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1859</c:v>
                </c:pt>
                <c:pt idx="1">
                  <c:v>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E-46F1-913A-C1893789ECD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Первомайского сельского поселения Ремонтненского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15420.8</c:v>
                </c:pt>
                <c:pt idx="1">
                  <c:v>13720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E-46F1-913A-C1893789E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083712"/>
        <c:axId val="212046208"/>
        <c:axId val="0"/>
      </c:bar3DChart>
      <c:catAx>
        <c:axId val="1580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204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4620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0837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662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81"/>
          <c:h val="0.75000325843283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Первомайского сельского поселения Ремонтненского района</c:v>
                </c:pt>
              </c:strCache>
            </c:strRef>
          </c:tx>
          <c:spPr>
            <a:solidFill>
              <a:srgbClr val="1FD15A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23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E-4621-AD6D-A549D323FD3F}"/>
                </c:ext>
              </c:extLst>
            </c:dLbl>
            <c:dLbl>
              <c:idx val="1"/>
              <c:layout>
                <c:manualLayout>
                  <c:x val="-1.5642253698597255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E-4621-AD6D-A549D323FD3F}"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E-4621-AD6D-A549D323FD3F}"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E-4621-AD6D-A549D323FD3F}"/>
                </c:ext>
              </c:extLst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E-4621-AD6D-A549D323FD3F}"/>
                </c:ext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E-4621-AD6D-A549D323F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Бюджет 2022 </c:v>
                </c:pt>
                <c:pt idx="1">
                  <c:v> Бюджет 2023 </c:v>
                </c:pt>
                <c:pt idx="2">
                  <c:v> Бюджет 2024 </c:v>
                </c:pt>
                <c:pt idx="3">
                  <c:v> Бюджет 2025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1859</c:v>
                </c:pt>
                <c:pt idx="1">
                  <c:v>1878</c:v>
                </c:pt>
                <c:pt idx="2">
                  <c:v>1907.3</c:v>
                </c:pt>
                <c:pt idx="3">
                  <c:v>1970.6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4E-4621-AD6D-A549D323F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382336"/>
        <c:axId val="158404608"/>
        <c:axId val="0"/>
      </c:bar3DChart>
      <c:catAx>
        <c:axId val="1583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58404608"/>
        <c:crosses val="autoZero"/>
        <c:auto val="1"/>
        <c:lblAlgn val="ctr"/>
        <c:lblOffset val="100"/>
        <c:noMultiLvlLbl val="0"/>
      </c:catAx>
      <c:valAx>
        <c:axId val="158404608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158382336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39123012991219E-4"/>
          <c:y val="0.34981326733376455"/>
          <c:w val="0.22366455042581637"/>
          <c:h val="0.3808882886239503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903673398069E-3"/>
          <c:y val="0"/>
          <c:w val="0.990576168396689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0-0CC8-4B62-A78E-9AE1B8D01D50}"/>
              </c:ext>
            </c:extLst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0CC8-4B62-A78E-9AE1B8D01D50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2-0CC8-4B62-A78E-9AE1B8D01D5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0CC8-4B62-A78E-9AE1B8D01D50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4-0CC8-4B62-A78E-9AE1B8D01D50}"/>
              </c:ext>
            </c:extLst>
          </c:dPt>
          <c:dPt>
            <c:idx val="5"/>
            <c:bubble3D val="0"/>
            <c:explosion val="21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0CC8-4B62-A78E-9AE1B8D01D50}"/>
              </c:ext>
            </c:extLst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6-0CC8-4B62-A78E-9AE1B8D01D50}"/>
              </c:ext>
            </c:extLst>
          </c:dPt>
          <c:dLbls>
            <c:dLbl>
              <c:idx val="0"/>
              <c:layout>
                <c:manualLayout>
                  <c:x val="3.1891227609890473E-2"/>
                  <c:y val="0.166857238989387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C8-4B62-A78E-9AE1B8D01D50}"/>
                </c:ext>
              </c:extLst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C8-4B62-A78E-9AE1B8D01D50}"/>
                </c:ext>
              </c:extLst>
            </c:dLbl>
            <c:dLbl>
              <c:idx val="2"/>
              <c:layout>
                <c:manualLayout>
                  <c:x val="3.7352050845546422E-2"/>
                  <c:y val="1.475691008344998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083527844149724E-2"/>
                      <c:h val="0.10125710260497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CC8-4B62-A78E-9AE1B8D01D50}"/>
                </c:ext>
              </c:extLst>
            </c:dLbl>
            <c:dLbl>
              <c:idx val="3"/>
              <c:layout>
                <c:manualLayout>
                  <c:x val="5.070807994238978E-2"/>
                  <c:y val="-1.735572580616151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304271255902"/>
                      <c:h val="6.698107351443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C8-4B62-A78E-9AE1B8D01D50}"/>
                </c:ext>
              </c:extLst>
            </c:dLbl>
            <c:dLbl>
              <c:idx val="4"/>
              <c:layout>
                <c:manualLayout>
                  <c:x val="-2.8748976624599892E-2"/>
                  <c:y val="-7.47577287497617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C8-4B62-A78E-9AE1B8D01D50}"/>
                </c:ext>
              </c:extLst>
            </c:dLbl>
            <c:dLbl>
              <c:idx val="5"/>
              <c:layout>
                <c:manualLayout>
                  <c:x val="0.11253233791588116"/>
                  <c:y val="-4.2402641683250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C8-4B62-A78E-9AE1B8D01D50}"/>
                </c:ext>
              </c:extLst>
            </c:dLbl>
            <c:dLbl>
              <c:idx val="6"/>
              <c:layout>
                <c:manualLayout>
                  <c:x val="-5.1806007104695816E-2"/>
                  <c:y val="-0.1661773411157613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C8-4B62-A78E-9AE1B8D01D50}"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C8-4B62-A78E-9AE1B8D01D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компенсации затрат государства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33.525026624068161</c:v>
                </c:pt>
                <c:pt idx="1">
                  <c:v>32.374866879659216</c:v>
                </c:pt>
                <c:pt idx="2">
                  <c:v>3.8338658146964857</c:v>
                </c:pt>
                <c:pt idx="3">
                  <c:v>29.179978700745473</c:v>
                </c:pt>
                <c:pt idx="4">
                  <c:v>0.21299254526091588</c:v>
                </c:pt>
                <c:pt idx="5">
                  <c:v>0.64</c:v>
                </c:pt>
                <c:pt idx="6">
                  <c:v>0.23429179978700748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C8-4B62-A78E-9AE1B8D01D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610.70000000000005</c:v>
                </c:pt>
                <c:pt idx="1">
                  <c:v>629.6</c:v>
                </c:pt>
                <c:pt idx="2">
                  <c:v>636</c:v>
                </c:pt>
                <c:pt idx="3">
                  <c:v>670.3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C74-B077-8B25C3DB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598656"/>
        <c:axId val="158600192"/>
        <c:axId val="0"/>
      </c:bar3DChart>
      <c:catAx>
        <c:axId val="15859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58600192"/>
        <c:crosses val="autoZero"/>
        <c:auto val="1"/>
        <c:lblAlgn val="ctr"/>
        <c:lblOffset val="100"/>
        <c:noMultiLvlLbl val="0"/>
      </c:catAx>
      <c:valAx>
        <c:axId val="1586001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85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26291349546463E-2"/>
          <c:y val="4.2449594940758674E-3"/>
          <c:w val="0.954943442201893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25666121422682E-3"/>
                  <c:y val="-1.669781945117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  <a:r>
                      <a:rPr lang="en-US" baseline="0" dirty="0"/>
                      <a:t> 420,8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1E-4098-A161-24D17F07A973}"/>
                </c:ext>
              </c:extLst>
            </c:dLbl>
            <c:dLbl>
              <c:idx val="1"/>
              <c:layout>
                <c:manualLayout>
                  <c:x val="1.0730160835710345E-2"/>
                  <c:y val="-1.66976003225573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  <a:r>
                      <a:rPr lang="en-US" baseline="0" dirty="0"/>
                      <a:t> 720,0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1E-4098-A161-24D17F07A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год  (бюджет)</c:v>
                </c:pt>
                <c:pt idx="1">
                  <c:v>2023 год (бюджет)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15420.8</c:v>
                </c:pt>
                <c:pt idx="1">
                  <c:v>13720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098-A161-24D17F07A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58221440"/>
        <c:axId val="158407296"/>
        <c:axId val="0"/>
      </c:bar3DChart>
      <c:catAx>
        <c:axId val="1582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58407296"/>
        <c:crosses val="autoZero"/>
        <c:auto val="1"/>
        <c:lblAlgn val="ctr"/>
        <c:lblOffset val="100"/>
        <c:tickMarkSkip val="1"/>
        <c:noMultiLvlLbl val="0"/>
      </c:catAx>
      <c:valAx>
        <c:axId val="15840729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5822144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266862170091"/>
          <c:y val="3.5971223021582746E-2"/>
          <c:w val="0.83284457478005869"/>
          <c:h val="0.81294964028776984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00FF00"/>
            </a:solidFill>
            <a:ln w="11932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9DC-48D3-B53D-6A074FD3F742}"/>
              </c:ext>
            </c:extLst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DC-48D3-B53D-6A074FD3F742}"/>
              </c:ext>
            </c:extLst>
          </c:dPt>
          <c:dLbls>
            <c:dLbl>
              <c:idx val="0"/>
              <c:layout>
                <c:manualLayout>
                  <c:x val="4.175365344467645E-2"/>
                  <c:y val="-5.7808116502320712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DC-48D3-B53D-6A074FD3F742}"/>
                </c:ext>
              </c:extLst>
            </c:dLbl>
            <c:dLbl>
              <c:idx val="1"/>
              <c:layout>
                <c:manualLayout>
                  <c:x val="5.0104384133611769E-2"/>
                  <c:y val="-5.4596554474414014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DC-48D3-B53D-6A074FD3F742}"/>
                </c:ext>
              </c:extLst>
            </c:dLbl>
            <c:dLbl>
              <c:idx val="2"/>
              <c:layout>
                <c:manualLayout>
                  <c:x val="5.0104384133611769E-2"/>
                  <c:y val="-0.1027699848930145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DC-48D3-B53D-6A074FD3F7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13720</c:v>
                </c:pt>
                <c:pt idx="1">
                  <c:v>11121.8</c:v>
                </c:pt>
                <c:pt idx="2">
                  <c:v>10281.6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C-48D3-B53D-6A074FD3F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1263643312"/>
        <c:axId val="1"/>
        <c:axId val="2"/>
      </c:bar3DChart>
      <c:catAx>
        <c:axId val="126364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2982">
              <a:solidFill>
                <a:schemeClr val="tx1"/>
              </a:solidFill>
              <a:prstDash val="solid"/>
            </a:ln>
          </c:spPr>
        </c:majorGridlines>
        <c:minorGridlines/>
        <c:numFmt formatCode="#,##0.00" sourceLinked="0"/>
        <c:majorTickMark val="out"/>
        <c:minorTickMark val="none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6364331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</c:serAx>
      <c:spPr>
        <a:noFill/>
        <a:ln w="25421">
          <a:noFill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20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A1A6378A-A0D1-4473-A644-4E8255155B4E}" type="VALUE">
                      <a:rPr lang="en-US" sz="1600" baseline="0" smtClean="0"/>
                      <a:pPr>
                        <a:defRPr sz="16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3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59-46A2-88A2-F316BF2224B7}"/>
                </c:ext>
              </c:extLst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9-46A2-88A2-F316BF2224B7}"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59-46A2-88A2-F316BF2224B7}"/>
                </c:ext>
              </c:extLst>
            </c:dLbl>
            <c:spPr>
              <a:noFill/>
              <a:ln w="253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13720</c:v>
                </c:pt>
                <c:pt idx="1">
                  <c:v>11121.8</c:v>
                </c:pt>
                <c:pt idx="2">
                  <c:v>10281.6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9-46A2-88A2-F316BF22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6505488"/>
        <c:axId val="1"/>
        <c:axId val="0"/>
      </c:bar3DChart>
      <c:catAx>
        <c:axId val="20465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9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46505488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txPr>
    <a:bodyPr/>
    <a:lstStyle/>
    <a:p>
      <a:pPr>
        <a:defRPr sz="179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4354240886681E-2"/>
          <c:y val="0.21690636340768144"/>
          <c:w val="0.8425909321319246"/>
          <c:h val="0.7189150684616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B404-4465-94D1-00AE6220059C}"/>
              </c:ext>
            </c:extLst>
          </c:dPt>
          <c:dPt>
            <c:idx val="1"/>
            <c:bubble3D val="0"/>
            <c:explosion val="14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B404-4465-94D1-00AE6220059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B404-4465-94D1-00AE6220059C}"/>
              </c:ext>
            </c:extLst>
          </c:dPt>
          <c:dPt>
            <c:idx val="3"/>
            <c:bubble3D val="0"/>
            <c:explosion val="33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B404-4465-94D1-00AE6220059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B404-4465-94D1-00AE6220059C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404-4465-94D1-00AE6220059C}"/>
              </c:ext>
            </c:extLst>
          </c:dPt>
          <c:dPt>
            <c:idx val="6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6-B404-4465-94D1-00AE6220059C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4E0B-4414-95A5-18C8B92DBC8F}"/>
              </c:ext>
            </c:extLst>
          </c:dPt>
          <c:dLbls>
            <c:dLbl>
              <c:idx val="0"/>
              <c:layout>
                <c:manualLayout>
                  <c:x val="-0.11080570324588866"/>
                  <c:y val="-0.13614305268550095"/>
                </c:manualLayout>
              </c:layout>
              <c:numFmt formatCode="0.000%" sourceLinked="0"/>
              <c:spPr>
                <a:noFill/>
              </c:spPr>
              <c:txPr>
                <a:bodyPr/>
                <a:lstStyle/>
                <a:p>
                  <a:pPr>
                    <a:defRPr sz="14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04-4465-94D1-00AE6220059C}"/>
                </c:ext>
              </c:extLst>
            </c:dLbl>
            <c:dLbl>
              <c:idx val="1"/>
              <c:layout>
                <c:manualLayout>
                  <c:x val="-5.8334120515311921E-2"/>
                  <c:y val="8.4178230531279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4-4465-94D1-00AE6220059C}"/>
                </c:ext>
              </c:extLst>
            </c:dLbl>
            <c:dLbl>
              <c:idx val="2"/>
              <c:layout>
                <c:manualLayout>
                  <c:x val="5.760957573140451E-2"/>
                  <c:y val="-3.37089386319860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04-4465-94D1-00AE6220059C}"/>
                </c:ext>
              </c:extLst>
            </c:dLbl>
            <c:dLbl>
              <c:idx val="3"/>
              <c:layout>
                <c:manualLayout>
                  <c:x val="2.6865846198135954E-2"/>
                  <c:y val="1.655689528472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4-4465-94D1-00AE6220059C}"/>
                </c:ext>
              </c:extLst>
            </c:dLbl>
            <c:dLbl>
              <c:idx val="4"/>
              <c:layout>
                <c:manualLayout>
                  <c:x val="-0.14699622602468598"/>
                  <c:y val="2.61840409746692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4-4465-94D1-00AE6220059C}"/>
                </c:ext>
              </c:extLst>
            </c:dLbl>
            <c:dLbl>
              <c:idx val="5"/>
              <c:layout>
                <c:manualLayout>
                  <c:x val="-0.17444436197776098"/>
                  <c:y val="-1.63157908826730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4-4465-94D1-00AE6220059C}"/>
                </c:ext>
              </c:extLst>
            </c:dLbl>
            <c:dLbl>
              <c:idx val="6"/>
              <c:layout>
                <c:manualLayout>
                  <c:x val="6.0368985929684406E-2"/>
                  <c:y val="-0.15710938409788472"/>
                </c:manualLayout>
              </c:layout>
              <c:tx>
                <c:rich>
                  <a:bodyPr/>
                  <a:lstStyle/>
                  <a:p>
                    <a:fld id="{DECC057C-D5F9-473A-B4C3-D24E4C9315D8}" type="PERCENTAGE">
                      <a:rPr lang="en-US" sz="14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04-4465-94D1-00AE6220059C}"/>
                </c:ext>
              </c:extLst>
            </c:dLbl>
            <c:dLbl>
              <c:idx val="7"/>
              <c:layout>
                <c:manualLayout>
                  <c:x val="-2.2532156979650841E-2"/>
                  <c:y val="-2.02131568463993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4-4465-94D1-00AE6220059C}"/>
                </c:ext>
              </c:extLst>
            </c:dLbl>
            <c:numFmt formatCode="0.0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Культура, кинематография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ФК и спорт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4074.9</c:v>
                </c:pt>
                <c:pt idx="1">
                  <c:v>0</c:v>
                </c:pt>
                <c:pt idx="2">
                  <c:v>128</c:v>
                </c:pt>
                <c:pt idx="3">
                  <c:v>13.7</c:v>
                </c:pt>
                <c:pt idx="4">
                  <c:v>21.2</c:v>
                </c:pt>
                <c:pt idx="5">
                  <c:v>1333.6</c:v>
                </c:pt>
                <c:pt idx="6">
                  <c:v>7604.8</c:v>
                </c:pt>
                <c:pt idx="7">
                  <c:v>250</c:v>
                </c:pt>
                <c:pt idx="8">
                  <c:v>40</c:v>
                </c:pt>
                <c:pt idx="9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04-4465-94D1-00AE622005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81097241714347401"/>
          <c:y val="0"/>
          <c:w val="0.1872330328547267"/>
          <c:h val="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075289199961128E-2"/>
          <c:y val="3.0866359269839376E-2"/>
          <c:w val="0.81660761154856421"/>
          <c:h val="0.6501555580547221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13395.8</c:v>
                </c:pt>
                <c:pt idx="1">
                  <c:v>10595.1</c:v>
                </c:pt>
                <c:pt idx="2">
                  <c:v>9547.4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7-4CE7-BDD7-DC55C1ACA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25925925925923E-2"/>
                  <c:y val="-5.612065321788976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7-4CE7-BDD7-DC55C1ACA072}"/>
                </c:ext>
              </c:extLst>
            </c:dLbl>
            <c:dLbl>
              <c:idx val="1"/>
              <c:layout>
                <c:manualLayout>
                  <c:x val="5.2469135802469126E-2"/>
                  <c:y val="-2.806032660894488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7-4CE7-BDD7-DC55C1ACA072}"/>
                </c:ext>
              </c:extLst>
            </c:dLbl>
            <c:dLbl>
              <c:idx val="2"/>
              <c:layout>
                <c:manualLayout>
                  <c:x val="5.2469135802469126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7-4CE7-BDD7-DC55C1ACA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324.2</c:v>
                </c:pt>
                <c:pt idx="1">
                  <c:v>526.70000000000005</c:v>
                </c:pt>
                <c:pt idx="2">
                  <c:v>734.2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7-4CE7-BDD7-DC55C1ACA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5000848"/>
        <c:axId val="1"/>
        <c:axId val="0"/>
      </c:bar3DChart>
      <c:catAx>
        <c:axId val="76500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00084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4.717976726897577E-2"/>
          <c:y val="0.79039502415139284"/>
          <c:w val="0.80930171589822952"/>
          <c:h val="0.15719623282383821"/>
        </c:manualLayout>
      </c:layout>
      <c:overlay val="0"/>
      <c:txPr>
        <a:bodyPr/>
        <a:lstStyle/>
        <a:p>
          <a:pPr>
            <a:defRPr sz="15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spc="-24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</dgm:pt>
    <dgm:pt modelId="{AC9FC888-4E7D-41D5-BF8D-099DDFB49032}" type="pres">
      <dgm:prSet presAssocID="{7D9F30EA-5AAD-4B4D-9B37-1898C8B1B1C4}" presName="linComp" presStyleCnt="0"/>
      <dgm:spPr/>
    </dgm:pt>
    <dgm:pt modelId="{3B03A404-6FA8-44DF-BD0D-938BEE92A850}" type="pres">
      <dgm:prSet presAssocID="{BFE45829-723F-4E4D-9831-F195998B70F6}" presName="compNode" presStyleCnt="0"/>
      <dgm:spPr/>
    </dgm:pt>
    <dgm:pt modelId="{D73F7537-DE83-45D9-AFD1-908328D4D97E}" type="pres">
      <dgm:prSet presAssocID="{BFE45829-723F-4E4D-9831-F195998B70F6}" presName="bkgdShape" presStyleLbl="node1" presStyleIdx="0" presStyleCnt="3" custScaleX="85616"/>
      <dgm:spPr/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</dgm:pt>
    <dgm:pt modelId="{8FADFE9E-A8A8-41F1-B358-A7A11B6B47E1}" type="pres">
      <dgm:prSet presAssocID="{BFE45829-723F-4E4D-9831-F195998B70F6}" presName="invisiNode" presStyleLbl="node1" presStyleIdx="0" presStyleCnt="3"/>
      <dgm:spPr/>
    </dgm:pt>
    <dgm:pt modelId="{79E796B1-3ABE-4958-A470-95B84B3BA8FB}" type="pres">
      <dgm:prSet presAssocID="{BFE45829-723F-4E4D-9831-F195998B70F6}" presName="imagNode" presStyleLbl="fgImgPlace1" presStyleIdx="0" presStyleCnt="3" custScaleX="119412" custScaleY="1143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018F6-38F3-4F68-9FD0-50FD7BED2859}" type="pres">
      <dgm:prSet presAssocID="{914D76AC-028B-4257-BED1-2C2263772DDA}" presName="sibTrans" presStyleLbl="sibTrans2D1" presStyleIdx="0" presStyleCnt="0"/>
      <dgm:spPr/>
    </dgm:pt>
    <dgm:pt modelId="{A7D5A4F7-F72A-48AE-87CD-6C7027652D6C}" type="pres">
      <dgm:prSet presAssocID="{F0351681-504B-468A-A43A-35239C443A97}" presName="compNode" presStyleCnt="0"/>
      <dgm:spPr/>
    </dgm:pt>
    <dgm:pt modelId="{01B5A3FF-8112-48C6-9524-2594DAB99429}" type="pres">
      <dgm:prSet presAssocID="{F0351681-504B-468A-A43A-35239C443A97}" presName="bkgdShape" presStyleLbl="node1" presStyleIdx="1" presStyleCnt="3" custScaleX="80551"/>
      <dgm:spPr/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</dgm:pt>
    <dgm:pt modelId="{C8F3C681-2C9B-4653-BE31-D8B25A2AB7FA}" type="pres">
      <dgm:prSet presAssocID="{F0351681-504B-468A-A43A-35239C443A97}" presName="invisiNode" presStyleLbl="node1" presStyleIdx="1" presStyleCnt="3"/>
      <dgm:spPr/>
    </dgm:pt>
    <dgm:pt modelId="{E6379D24-0F7F-4C89-AA74-40B94EA75227}" type="pres">
      <dgm:prSet presAssocID="{F0351681-504B-468A-A43A-35239C443A97}" presName="imagNode" presStyleLbl="fgImgPlace1" presStyleIdx="1" presStyleCnt="3" custScaleX="133316" custScaleY="136153" custLinFactNeighborX="-703" custLinFactNeighborY="38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93FC16-622A-4AA0-9276-3766E5F1AA15}" type="pres">
      <dgm:prSet presAssocID="{E1C31608-5158-4EC9-9C62-26BAAF099A48}" presName="sibTrans" presStyleLbl="sibTrans2D1" presStyleIdx="0" presStyleCnt="0"/>
      <dgm:spPr/>
    </dgm:pt>
    <dgm:pt modelId="{A10443EA-0A22-4998-85A4-5FC07C4410A8}" type="pres">
      <dgm:prSet presAssocID="{BE907F90-9D92-45A1-94F8-1DCBD5B9715F}" presName="compNode" presStyleCnt="0"/>
      <dgm:spPr/>
    </dgm:pt>
    <dgm:pt modelId="{14E9E240-14D8-48CE-A8EF-4C26DD964D0B}" type="pres">
      <dgm:prSet presAssocID="{BE907F90-9D92-45A1-94F8-1DCBD5B9715F}" presName="bkgdShape" presStyleLbl="node1" presStyleIdx="2" presStyleCnt="3" custScaleX="87037" custLinFactNeighborX="554" custLinFactNeighborY="-20"/>
      <dgm:spPr/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</dgm:pt>
    <dgm:pt modelId="{C7AF8028-0A1F-4B6B-BA86-08AA83130861}" type="pres">
      <dgm:prSet presAssocID="{BE907F90-9D92-45A1-94F8-1DCBD5B9715F}" presName="invisiNode" presStyleLbl="node1" presStyleIdx="2" presStyleCnt="3"/>
      <dgm:spPr/>
    </dgm:pt>
    <dgm:pt modelId="{801EDB75-7215-4290-9F39-D09130BB9918}" type="pres">
      <dgm:prSet presAssocID="{BE907F90-9D92-45A1-94F8-1DCBD5B9715F}" presName="imagNode" presStyleLbl="fgImgPlace1" presStyleIdx="2" presStyleCnt="3" custScaleX="145112" custScaleY="1438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dirty="0">
            <a:solidFill>
              <a:schemeClr val="tx1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</dgm:pt>
    <dgm:pt modelId="{EDA2A39D-2EAF-4B4F-92AC-7B916275B1B5}" type="pres">
      <dgm:prSet presAssocID="{ACF5097F-CC5B-4366-ABE7-38687129F656}" presName="composite" presStyleCnt="0"/>
      <dgm:spPr/>
    </dgm:pt>
    <dgm:pt modelId="{09D480C1-C8E8-4CE7-8873-41C175F67275}" type="pres">
      <dgm:prSet presAssocID="{ACF5097F-CC5B-4366-ABE7-38687129F656}" presName="parentText" presStyleLbl="alignNode1" presStyleIdx="0" presStyleCnt="2" custScaleX="63032" custScaleY="3380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CA80EEC5-8180-463D-AB43-E20FC1CCE0B0}" type="pres">
      <dgm:prSet presAssocID="{ACF5097F-CC5B-4366-ABE7-38687129F656}" presName="descendantText" presStyleLbl="alignAcc1" presStyleIdx="0" presStyleCnt="2" custScaleX="98356" custScaleY="68712" custLinFactNeighborX="-5737" custLinFactNeighborY="-22623">
        <dgm:presLayoutVars>
          <dgm:bulletEnabled val="1"/>
        </dgm:presLayoutVars>
      </dgm:prSet>
      <dgm:spPr/>
    </dgm:pt>
    <dgm:pt modelId="{07DE8F24-526C-4B06-8BA3-1A3B3552AAA3}" type="pres">
      <dgm:prSet presAssocID="{68A32AD1-FA7D-46F8-A155-4CDC1D3CEAC9}" presName="sp" presStyleCnt="0"/>
      <dgm:spPr/>
    </dgm:pt>
    <dgm:pt modelId="{C452401A-080E-446F-8B74-994BE4F30FB4}" type="pres">
      <dgm:prSet presAssocID="{B782FD21-6C09-4BC0-934D-3C01247185B7}" presName="composite" presStyleCnt="0"/>
      <dgm:spPr/>
    </dgm:pt>
    <dgm:pt modelId="{9B6A0A72-3C0F-4B82-A7E6-2BA4A15A1DC4}" type="pres">
      <dgm:prSet presAssocID="{B782FD21-6C09-4BC0-934D-3C01247185B7}" presName="parentText" presStyleLbl="alignNode1" presStyleIdx="1" presStyleCnt="2" custAng="0" custScaleX="64809" custScaleY="32186" custLinFactNeighborX="7821" custLinFactNeighborY="4978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9A9BA3CA-42DC-4E24-BA14-1B2C342C1B46}" type="pres">
      <dgm:prSet presAssocID="{B782FD21-6C09-4BC0-934D-3C01247185B7}" presName="descendantText" presStyleLbl="alignAcc1" presStyleIdx="1" presStyleCnt="2" custScaleX="98785" custScaleY="45213" custLinFactNeighborX="-5415" custLinFactNeighborY="-19684">
        <dgm:presLayoutVars>
          <dgm:bulletEnabled val="1"/>
        </dgm:presLayoutVars>
      </dgm:prSet>
      <dgm:spPr/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>
            <a:latin typeface="+mj-lt"/>
          </a:endParaRPr>
        </a:p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629,6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72,0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548,0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algn="ctr"/>
          <a:r>
            <a: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4,4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11 842,0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608</a:t>
          </a:r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</dgm:pt>
    <dgm:pt modelId="{94272FED-D994-4743-844C-5070BB732343}" type="pres">
      <dgm:prSet presAssocID="{E313B81E-1751-4C21-8155-E4E5788F26D3}" presName="comp" presStyleCnt="0"/>
      <dgm:spPr/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</dgm:pt>
    <dgm:pt modelId="{A2C514FB-D7EB-4AA8-B2BD-147960D9F9FC}" type="pres">
      <dgm:prSet presAssocID="{A953BF2A-CE73-464D-9553-D0EF45A6271B}" presName="spacer" presStyleCnt="0"/>
      <dgm:spPr/>
    </dgm:pt>
    <dgm:pt modelId="{4C4B47A0-B25E-4991-B2ED-6AC55F32B923}" type="pres">
      <dgm:prSet presAssocID="{C97DEE32-CB06-4791-BCBA-64AB4E8F81A7}" presName="comp" presStyleCnt="0"/>
      <dgm:spPr/>
    </dgm:pt>
    <dgm:pt modelId="{D4719953-BCF8-4147-BA01-5072633CA648}" type="pres">
      <dgm:prSet presAssocID="{C97DEE32-CB06-4791-BCBA-64AB4E8F81A7}" presName="box" presStyleLbl="node1" presStyleIdx="1" presStyleCnt="8" custScaleY="105804" custLinFactNeighborY="-2480"/>
      <dgm:spPr/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</dgm:pt>
    <dgm:pt modelId="{10A85B69-F88F-4A3C-900B-DFE86B169A12}" type="pres">
      <dgm:prSet presAssocID="{09F77138-88E1-4648-8066-33468F18AA7B}" presName="spacer" presStyleCnt="0"/>
      <dgm:spPr/>
    </dgm:pt>
    <dgm:pt modelId="{931DB2C6-6A18-4320-B852-C2613EDB2FA8}" type="pres">
      <dgm:prSet presAssocID="{0CB101B1-31FC-4497-B774-302BD4E2A2CB}" presName="comp" presStyleCnt="0"/>
      <dgm:spPr/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</dgm:pt>
    <dgm:pt modelId="{5D375768-0ECA-4AFD-96FD-19990CEB488B}" type="pres">
      <dgm:prSet presAssocID="{A20E049E-2BD9-47CC-87E7-27BD5E13D5CD}" presName="spacer" presStyleCnt="0"/>
      <dgm:spPr/>
    </dgm:pt>
    <dgm:pt modelId="{7D4D5190-7A99-4EE3-BF13-894BFF6BFA1A}" type="pres">
      <dgm:prSet presAssocID="{8061A499-68BB-4517-AEA3-079F9BE298A5}" presName="comp" presStyleCnt="0"/>
      <dgm:spPr/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90803" custLinFactNeighborX="-8954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</dgm:pt>
    <dgm:pt modelId="{6AFA3499-CF7C-4437-BB77-60DAFC4E26ED}" type="pres">
      <dgm:prSet presAssocID="{2FF04357-4C60-47B2-ABA7-F34F2DD98536}" presName="spacer" presStyleCnt="0"/>
      <dgm:spPr/>
    </dgm:pt>
    <dgm:pt modelId="{712BDC1E-CA2D-4B05-B9F9-47FDD7A8558E}" type="pres">
      <dgm:prSet presAssocID="{9589BF18-EB43-46B1-B7B8-63ADBDFDC163}" presName="comp" presStyleCnt="0"/>
      <dgm:spPr/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</dgm:pt>
    <dgm:pt modelId="{55032F77-098C-4AB4-88AE-9F2D2C8772AA}" type="pres">
      <dgm:prSet presAssocID="{95ADC15E-E719-415A-A3F1-FDF2C80A9E52}" presName="spacer" presStyleCnt="0"/>
      <dgm:spPr/>
    </dgm:pt>
    <dgm:pt modelId="{8A66E07E-A0AF-47B7-92C7-CC6CC7F443E5}" type="pres">
      <dgm:prSet presAssocID="{0B9B2A67-3308-4738-A989-277DB42E2389}" presName="comp" presStyleCnt="0"/>
      <dgm:spPr/>
    </dgm:pt>
    <dgm:pt modelId="{3AE17446-860D-4EED-9858-81EAAEE74108}" type="pres">
      <dgm:prSet presAssocID="{0B9B2A67-3308-4738-A989-277DB42E2389}" presName="box" presStyleLbl="node1" presStyleIdx="5" presStyleCnt="8" custLinFactY="100000" custLinFactNeighborY="107053"/>
      <dgm:spPr/>
    </dgm:pt>
    <dgm:pt modelId="{59208E79-B8A7-477C-B741-F3EAF6407C81}" type="pres">
      <dgm:prSet presAssocID="{0B9B2A67-3308-4738-A989-277DB42E2389}" presName="img" presStyleLbl="fgImgPlace1" presStyleIdx="5" presStyleCnt="8" custScaleX="72469" custScaleY="94161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</dgm:pt>
    <dgm:pt modelId="{E6709232-9FB8-4255-9181-A895BADDD6C1}" type="pres">
      <dgm:prSet presAssocID="{F45485CB-20B1-475E-B0DF-D9C24AC455BE}" presName="spacer" presStyleCnt="0"/>
      <dgm:spPr/>
    </dgm:pt>
    <dgm:pt modelId="{DFA610A1-31CA-4877-A569-7886975AEFA6}" type="pres">
      <dgm:prSet presAssocID="{BA090E94-8B27-4531-ACFD-055B1B3DB79D}" presName="comp" presStyleCnt="0"/>
      <dgm:spPr/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</dgm:pt>
    <dgm:pt modelId="{844F59AA-F0BE-4A71-B9FB-41A33D108C7D}" type="pres">
      <dgm:prSet presAssocID="{BA090E94-8B27-4531-ACFD-055B1B3DB79D}" presName="img" presStyleLbl="fgImgPlace1" presStyleIdx="6" presStyleCnt="8" custScaleX="70961" custScaleY="107650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</dgm:pt>
    <dgm:pt modelId="{FC4DA34F-7B98-416C-A908-6A29F0CE12EB}" type="pres">
      <dgm:prSet presAssocID="{29385BA7-84CD-47DD-AD14-392FE9FE061F}" presName="spacer" presStyleCnt="0"/>
      <dgm:spPr/>
    </dgm:pt>
    <dgm:pt modelId="{99922961-B3B7-481D-98FA-DA18D32303F6}" type="pres">
      <dgm:prSet presAssocID="{92A80C17-EBAF-4C75-853C-60185C6E6DCD}" presName="comp" presStyleCnt="0"/>
      <dgm:spPr/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</dgm:pt>
  </dgm:ptLst>
  <dgm:cxnLst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1 333,6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7 821,1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4 074,9</a:t>
          </a:r>
          <a:endParaRPr lang="ru-RU" sz="14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</a:t>
          </a:r>
        </a:p>
        <a:p>
          <a:pPr algn="ctr"/>
          <a:r>
            <a: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0,0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</dgm:pt>
    <dgm:pt modelId="{72FA62D0-0599-45E8-836F-576228845A69}" type="pres">
      <dgm:prSet presAssocID="{68068276-3353-4C66-B853-CC5F797C3845}" presName="comp" presStyleCnt="0"/>
      <dgm:spPr/>
    </dgm:pt>
    <dgm:pt modelId="{1331ED41-3DD3-4EE3-8258-251B37A8AA34}" type="pres">
      <dgm:prSet presAssocID="{68068276-3353-4C66-B853-CC5F797C3845}" presName="box" presStyleLbl="node1" presStyleIdx="0" presStyleCnt="4" custScaleY="51141" custLinFactNeighborX="-140" custLinFactNeighborY="67952"/>
      <dgm:spPr/>
    </dgm:pt>
    <dgm:pt modelId="{8742C5EE-2DD0-46E4-AB75-87A4D25F8D62}" type="pres">
      <dgm:prSet presAssocID="{68068276-3353-4C66-B853-CC5F797C3845}" presName="img" presStyleLbl="fgImgPlace1" presStyleIdx="0" presStyleCnt="4" custScaleX="97844" custScaleY="27929" custLinFactNeighborX="-16296" custLinFactNeighborY="85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</dgm:pt>
    <dgm:pt modelId="{F66298ED-D5A6-459E-9653-B88A0D7DE72D}" type="pres">
      <dgm:prSet presAssocID="{4703BA0D-A422-491D-9631-D7CB8F56E314}" presName="spacer" presStyleCnt="0"/>
      <dgm:spPr/>
    </dgm:pt>
    <dgm:pt modelId="{94272FED-D994-4743-844C-5070BB732343}" type="pres">
      <dgm:prSet presAssocID="{E313B81E-1751-4C21-8155-E4E5788F26D3}" presName="comp" presStyleCnt="0"/>
      <dgm:spPr/>
    </dgm:pt>
    <dgm:pt modelId="{3D57390B-957B-42E2-9EEB-3D286DE16B84}" type="pres">
      <dgm:prSet presAssocID="{E313B81E-1751-4C21-8155-E4E5788F26D3}" presName="box" presStyleLbl="node1" presStyleIdx="1" presStyleCnt="4" custScaleY="39159" custLinFactNeighborX="1806" custLinFactNeighborY="-74151"/>
      <dgm:spPr/>
    </dgm:pt>
    <dgm:pt modelId="{DC3D1057-3911-49DC-8B4B-4F8305BF098A}" type="pres">
      <dgm:prSet presAssocID="{E313B81E-1751-4C21-8155-E4E5788F26D3}" presName="img" presStyleLbl="fgImgPlace1" presStyleIdx="1" presStyleCnt="4" custScaleX="75782" custScaleY="72941" custLinFactY="-45013" custLinFactNeighborX="5542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</dgm:pt>
    <dgm:pt modelId="{A2C514FB-D7EB-4AA8-B2BD-147960D9F9FC}" type="pres">
      <dgm:prSet presAssocID="{A953BF2A-CE73-464D-9553-D0EF45A6271B}" presName="spacer" presStyleCnt="0"/>
      <dgm:spPr/>
    </dgm:pt>
    <dgm:pt modelId="{4C4B47A0-B25E-4991-B2ED-6AC55F32B923}" type="pres">
      <dgm:prSet presAssocID="{C97DEE32-CB06-4791-BCBA-64AB4E8F81A7}" presName="comp" presStyleCnt="0"/>
      <dgm:spPr/>
    </dgm:pt>
    <dgm:pt modelId="{D4719953-BCF8-4147-BA01-5072633CA648}" type="pres">
      <dgm:prSet presAssocID="{C97DEE32-CB06-4791-BCBA-64AB4E8F81A7}" presName="box" presStyleLbl="node1" presStyleIdx="2" presStyleCnt="4" custScaleY="64711"/>
      <dgm:spPr/>
    </dgm:pt>
    <dgm:pt modelId="{10414709-A3FF-419B-8BA0-6B96893FDF2B}" type="pres">
      <dgm:prSet presAssocID="{C97DEE32-CB06-4791-BCBA-64AB4E8F81A7}" presName="img" presStyleLbl="fgImgPlace1" presStyleIdx="2" presStyleCnt="4" custScaleX="90369" custScaleY="555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ACFEE0-BEE7-4E7A-8CB3-5254697BDBB8}" type="pres">
      <dgm:prSet presAssocID="{C97DEE32-CB06-4791-BCBA-64AB4E8F81A7}" presName="text" presStyleLbl="node1" presStyleIdx="2" presStyleCnt="4">
        <dgm:presLayoutVars>
          <dgm:bulletEnabled val="1"/>
        </dgm:presLayoutVars>
      </dgm:prSet>
      <dgm:spPr/>
    </dgm:pt>
    <dgm:pt modelId="{10A85B69-F88F-4A3C-900B-DFE86B169A12}" type="pres">
      <dgm:prSet presAssocID="{09F77138-88E1-4648-8066-33468F18AA7B}" presName="spacer" presStyleCnt="0"/>
      <dgm:spPr/>
    </dgm:pt>
    <dgm:pt modelId="{931DB2C6-6A18-4320-B852-C2613EDB2FA8}" type="pres">
      <dgm:prSet presAssocID="{0CB101B1-31FC-4497-B774-302BD4E2A2CB}" presName="comp" presStyleCnt="0"/>
      <dgm:spPr/>
    </dgm:pt>
    <dgm:pt modelId="{67233FA9-89F9-43A8-9F80-99BA1DBCD9E3}" type="pres">
      <dgm:prSet presAssocID="{0CB101B1-31FC-4497-B774-302BD4E2A2CB}" presName="box" presStyleLbl="node1" presStyleIdx="3" presStyleCnt="4" custScaleY="57845"/>
      <dgm:spPr/>
    </dgm:pt>
    <dgm:pt modelId="{B43CAF5A-DF0E-47F1-8B84-50B2394B9328}" type="pres">
      <dgm:prSet presAssocID="{0CB101B1-31FC-4497-B774-302BD4E2A2CB}" presName="img" presStyleLbl="fgImgPlace1" presStyleIdx="3" presStyleCnt="4" custScaleX="88333" custScaleY="681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D0EA491-65AE-4061-9E58-F527A96B4B18}" type="pres">
      <dgm:prSet presAssocID="{0CB101B1-31FC-4497-B774-302BD4E2A2CB}" presName="text" presStyleLbl="node1" presStyleIdx="3" presStyleCnt="4">
        <dgm:presLayoutVars>
          <dgm:bulletEnabled val="1"/>
        </dgm:presLayoutVars>
      </dgm:prSet>
      <dgm:spPr/>
    </dgm:pt>
  </dgm:ptLst>
  <dgm:cxnLst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232783" y="0"/>
          <a:ext cx="286651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232783" y="1164748"/>
        <a:ext cx="2866517" cy="1164748"/>
      </dsp:txXfrm>
    </dsp:sp>
    <dsp:sp modelId="{79E796B1-3ABE-4958-A470-95B84B3BA8FB}">
      <dsp:nvSpPr>
        <dsp:cNvPr id="0" name=""/>
        <dsp:cNvSpPr/>
      </dsp:nvSpPr>
      <dsp:spPr>
        <a:xfrm>
          <a:off x="1087100" y="105202"/>
          <a:ext cx="1157882" cy="11086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199743" y="283"/>
          <a:ext cx="26969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kern="1200" spc="-24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kern="120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3199743" y="1165032"/>
        <a:ext cx="2696935" cy="1164748"/>
      </dsp:txXfrm>
    </dsp:sp>
    <dsp:sp modelId="{E6379D24-0F7F-4C89-AA74-40B94EA75227}">
      <dsp:nvSpPr>
        <dsp:cNvPr id="0" name=""/>
        <dsp:cNvSpPr/>
      </dsp:nvSpPr>
      <dsp:spPr>
        <a:xfrm>
          <a:off x="3895043" y="36825"/>
          <a:ext cx="1292703" cy="13202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015671" y="18255"/>
          <a:ext cx="291409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6015671" y="1183004"/>
        <a:ext cx="2914094" cy="1164748"/>
      </dsp:txXfrm>
    </dsp:sp>
    <dsp:sp modelId="{801EDB75-7215-4290-9F39-D09130BB9918}">
      <dsp:nvSpPr>
        <dsp:cNvPr id="0" name=""/>
        <dsp:cNvSpPr/>
      </dsp:nvSpPr>
      <dsp:spPr>
        <a:xfrm>
          <a:off x="6750628" y="-18837"/>
          <a:ext cx="1407083" cy="13944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58914" y="96359"/>
          <a:ext cx="10141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528423" y="-248928"/>
          <a:ext cx="1631849" cy="212970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83475" y="203982"/>
        <a:ext cx="1721745" cy="1223887"/>
      </dsp:txXfrm>
    </dsp:sp>
    <dsp:sp modelId="{CA80EEC5-8180-463D-AB43-E20FC1CCE0B0}">
      <dsp:nvSpPr>
        <dsp:cNvPr id="0" name=""/>
        <dsp:cNvSpPr/>
      </dsp:nvSpPr>
      <dsp:spPr>
        <a:xfrm rot="5400000">
          <a:off x="4631328" y="-1493685"/>
          <a:ext cx="2155791" cy="5143161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3137644" y="105236"/>
        <a:ext cx="5037924" cy="1945317"/>
      </dsp:txXfrm>
    </dsp:sp>
    <dsp:sp modelId="{9B6A0A72-3C0F-4B82-A7E6-2BA4A15A1DC4}">
      <dsp:nvSpPr>
        <dsp:cNvPr id="0" name=""/>
        <dsp:cNvSpPr/>
      </dsp:nvSpPr>
      <dsp:spPr>
        <a:xfrm rot="5400000">
          <a:off x="598231" y="2252068"/>
          <a:ext cx="1553558" cy="2189747"/>
        </a:xfrm>
        <a:prstGeom prst="bevel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4332" y="2764357"/>
        <a:ext cx="1801357" cy="1165168"/>
      </dsp:txXfrm>
    </dsp:sp>
    <dsp:sp modelId="{9A9BA3CA-42DC-4E24-BA14-1B2C342C1B46}">
      <dsp:nvSpPr>
        <dsp:cNvPr id="0" name=""/>
        <dsp:cNvSpPr/>
      </dsp:nvSpPr>
      <dsp:spPr>
        <a:xfrm rot="5400000">
          <a:off x="5016798" y="698230"/>
          <a:ext cx="1418526" cy="5165594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</a:p>
      </dsp:txBody>
      <dsp:txXfrm rot="-5400000">
        <a:off x="3143265" y="2641011"/>
        <a:ext cx="5096347" cy="128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+mj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629,6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11246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72,0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711246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548,0</a:t>
          </a: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4,4</a:t>
          </a: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33627" y="387076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4,0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88988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11 842,0</a:t>
          </a:r>
        </a:p>
      </dsp:txBody>
      <dsp:txXfrm>
        <a:off x="818780" y="4388988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105067" y="4452849"/>
          <a:ext cx="553144" cy="418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608</a:t>
          </a: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,0</a:t>
          </a: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63498" y="2084813"/>
          <a:ext cx="541634" cy="4779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1221789"/>
          <a:ext cx="3672408" cy="919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1 333,6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1221789"/>
        <a:ext cx="2758124" cy="919524"/>
      </dsp:txXfrm>
    </dsp:sp>
    <dsp:sp modelId="{8742C5EE-2DD0-46E4-AB75-87A4D25F8D62}">
      <dsp:nvSpPr>
        <dsp:cNvPr id="0" name=""/>
        <dsp:cNvSpPr/>
      </dsp:nvSpPr>
      <dsp:spPr>
        <a:xfrm>
          <a:off x="68028" y="1493285"/>
          <a:ext cx="718646" cy="401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0"/>
          <a:ext cx="3672408" cy="704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7 821,1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914283" y="0"/>
        <a:ext cx="2758124" cy="704086"/>
      </dsp:txXfrm>
    </dsp:sp>
    <dsp:sp modelId="{DC3D1057-3911-49DC-8B4B-4F8305BF098A}">
      <dsp:nvSpPr>
        <dsp:cNvPr id="0" name=""/>
        <dsp:cNvSpPr/>
      </dsp:nvSpPr>
      <dsp:spPr>
        <a:xfrm>
          <a:off x="309445" y="0"/>
          <a:ext cx="556604" cy="10491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2328323"/>
          <a:ext cx="3672408" cy="1163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4 074,9</a:t>
          </a:r>
          <a:endParaRPr lang="ru-RU" sz="14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914283" y="2328323"/>
        <a:ext cx="2758124" cy="1163516"/>
      </dsp:txXfrm>
    </dsp:sp>
    <dsp:sp modelId="{10414709-A3FF-419B-8BA0-6B96893FDF2B}">
      <dsp:nvSpPr>
        <dsp:cNvPr id="0" name=""/>
        <dsp:cNvSpPr/>
      </dsp:nvSpPr>
      <dsp:spPr>
        <a:xfrm>
          <a:off x="215170" y="2510626"/>
          <a:ext cx="663743" cy="798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3671641"/>
          <a:ext cx="3672408" cy="1040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0,0</a:t>
          </a:r>
        </a:p>
      </dsp:txBody>
      <dsp:txXfrm>
        <a:off x="914283" y="3671641"/>
        <a:ext cx="2758124" cy="1040064"/>
      </dsp:txXfrm>
    </dsp:sp>
    <dsp:sp modelId="{B43CAF5A-DF0E-47F1-8B84-50B2394B9328}">
      <dsp:nvSpPr>
        <dsp:cNvPr id="0" name=""/>
        <dsp:cNvSpPr/>
      </dsp:nvSpPr>
      <dsp:spPr>
        <a:xfrm>
          <a:off x="222647" y="3701720"/>
          <a:ext cx="648789" cy="979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0.01308</cdr:x>
      <cdr:y>0.59448</cdr:y>
    </cdr:from>
    <cdr:to>
      <cdr:x>0.25143</cdr:x>
      <cdr:y>0.7938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05068" y="2643206"/>
          <a:ext cx="1915068" cy="88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29.01.2023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29.01.2023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5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0B09C0-A1CB-4032-A621-A076AEE8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209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56AA00EB-120E-4A73-BF49-F2FF72C562F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3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21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EF5C8-DA30-4A4F-8BEB-F6AD1DBF8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87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5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00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3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7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E658A-C51F-4CE5-A014-80C429963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05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2272D-6230-46C0-B6E2-18597520D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104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745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99795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37556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16151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06551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53609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E0319-4005-4E71-8877-6514BCDA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12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BF5A-CDCA-4ABB-802A-443D3237E0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99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88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1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95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  <p:sldLayoutId id="214748423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p18194@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25404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b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ru-RU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Ремонтненского района</a:t>
            </a: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endParaRPr lang="ru-RU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7167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тыс.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Первомайского СЕЛЬСКОГО ПОСЕЛЕНИЯ Ремонтненского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169284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81523"/>
              </p:ext>
            </p:extLst>
          </p:nvPr>
        </p:nvGraphicFramePr>
        <p:xfrm>
          <a:off x="323528" y="1142984"/>
          <a:ext cx="8034686" cy="444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15206" y="1500174"/>
            <a:ext cx="1714480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1 878,0 тыс. рублей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98888" y="380098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БЮДЖЕТА Первомайского СЕЛЬСКОГО ПОСЕЛЕНИЯ Ремонтненского района В 2023 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390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 на имущество физических лиц – 72</a:t>
            </a:r>
          </a:p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,0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629,6</a:t>
              </a: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215478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 600,0</a:t>
              </a: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Доходы от компенсации затрат государства – 12,0</a:t>
              </a: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Государственная пошлина – 4,0</a:t>
              </a: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Земельный налог – 548,0</a:t>
            </a: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Штрафы, санкции, возмещение ущерба – 4,4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 106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4944" cy="6858000"/>
          </a:xfrm>
          <a:prstGeom prst="rect">
            <a:avLst/>
          </a:prstGeom>
          <a:noFill/>
        </p:spPr>
      </p:pic>
      <p:pic>
        <p:nvPicPr>
          <p:cNvPr id="1085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</p:spPr>
      </p:pic>
      <p:sp>
        <p:nvSpPr>
          <p:cNvPr id="1087" name="Freeform 1087"/>
          <p:cNvSpPr/>
          <p:nvPr/>
        </p:nvSpPr>
        <p:spPr>
          <a:xfrm>
            <a:off x="777303" y="5462778"/>
            <a:ext cx="7205790" cy="63247"/>
          </a:xfrm>
          <a:custGeom>
            <a:avLst/>
            <a:gdLst/>
            <a:ahLst/>
            <a:cxnLst/>
            <a:rect l="0" t="0" r="0" b="0"/>
            <a:pathLst>
              <a:path w="7205790" h="63247">
                <a:moveTo>
                  <a:pt x="0" y="0"/>
                </a:moveTo>
                <a:lnTo>
                  <a:pt x="0" y="63247"/>
                </a:lnTo>
                <a:moveTo>
                  <a:pt x="1801304" y="0"/>
                </a:moveTo>
                <a:lnTo>
                  <a:pt x="1801304" y="63247"/>
                </a:lnTo>
                <a:moveTo>
                  <a:pt x="3602673" y="0"/>
                </a:moveTo>
                <a:lnTo>
                  <a:pt x="3602673" y="63247"/>
                </a:lnTo>
                <a:moveTo>
                  <a:pt x="5404041" y="0"/>
                </a:moveTo>
                <a:lnTo>
                  <a:pt x="5404041" y="63247"/>
                </a:lnTo>
                <a:moveTo>
                  <a:pt x="7205790" y="0"/>
                </a:moveTo>
                <a:lnTo>
                  <a:pt x="7205790" y="63247"/>
                </a:lnTo>
              </a:path>
            </a:pathLst>
          </a:custGeom>
          <a:noFill/>
          <a:ln w="9525" cap="flat" cmpd="sng">
            <a:solidFill>
              <a:srgbClr val="8A8A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533243448"/>
              </p:ext>
            </p:extLst>
          </p:nvPr>
        </p:nvGraphicFramePr>
        <p:xfrm>
          <a:off x="173372" y="1739138"/>
          <a:ext cx="87001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8" name="Freeform 1088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2" y="2214554"/>
            <a:ext cx="1163231" cy="943406"/>
          </a:xfrm>
          <a:prstGeom prst="rect">
            <a:avLst/>
          </a:prstGeom>
          <a:noFill/>
        </p:spPr>
      </p:pic>
      <p:pic>
        <p:nvPicPr>
          <p:cNvPr id="1095" name="Picture 109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7716">
            <a:off x="3690701" y="3233489"/>
            <a:ext cx="1247749" cy="994879"/>
          </a:xfrm>
          <a:prstGeom prst="rect">
            <a:avLst/>
          </a:prstGeom>
          <a:noFill/>
        </p:spPr>
      </p:pic>
      <p:sp>
        <p:nvSpPr>
          <p:cNvPr id="1097" name="Freeform 1097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Rectangle 1100"/>
          <p:cNvSpPr/>
          <p:nvPr/>
        </p:nvSpPr>
        <p:spPr>
          <a:xfrm>
            <a:off x="7833106" y="1862111"/>
            <a:ext cx="98751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3" b="1" i="0" spc="-17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1101" name="Rectangle 1101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1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3</a:t>
            </a:r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102" name="Rectangle 1102"/>
          <p:cNvSpPr/>
          <p:nvPr/>
        </p:nvSpPr>
        <p:spPr>
          <a:xfrm>
            <a:off x="1214414" y="5786454"/>
            <a:ext cx="1297799" cy="489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1148"/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1596" b="1" i="0" spc="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ts val="1862"/>
              </a:lnSpc>
            </a:pPr>
            <a:endParaRPr lang="en-US" sz="1598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" name="Rectangle 1103"/>
          <p:cNvSpPr/>
          <p:nvPr/>
        </p:nvSpPr>
        <p:spPr>
          <a:xfrm>
            <a:off x="2970382" y="5819646"/>
            <a:ext cx="487479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748" algn="l"/>
                <a:tab pos="3603371" algn="l"/>
              </a:tabLst>
            </a:pP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04" name="Rectangle 1104"/>
          <p:cNvSpPr/>
          <p:nvPr/>
        </p:nvSpPr>
        <p:spPr>
          <a:xfrm>
            <a:off x="3086354" y="4611294"/>
            <a:ext cx="401937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>
                <a:solidFill>
                  <a:srgbClr val="002060"/>
                </a:solidFill>
                <a:latin typeface="Arial"/>
              </a:rPr>
              <a:t>610,7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630,4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i="0" spc="0" baseline="0" dirty="0">
                <a:solidFill>
                  <a:srgbClr val="002060"/>
                </a:solidFill>
                <a:latin typeface="Arial"/>
              </a:rPr>
              <a:t>670,3</a:t>
            </a:r>
          </a:p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dirty="0">
                <a:latin typeface="Arial"/>
              </a:rPr>
              <a:t>3</a:t>
            </a:r>
            <a:endParaRPr lang="en-US" sz="1200" b="1" i="0" spc="0" baseline="0" dirty="0">
              <a:latin typeface="Arial"/>
            </a:endParaRPr>
          </a:p>
        </p:txBody>
      </p:sp>
      <p:sp>
        <p:nvSpPr>
          <p:cNvPr id="1105" name="Rectangle 1105"/>
          <p:cNvSpPr/>
          <p:nvPr/>
        </p:nvSpPr>
        <p:spPr>
          <a:xfrm>
            <a:off x="5572132" y="2143116"/>
            <a:ext cx="7454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B050"/>
                </a:solidFill>
                <a:latin typeface="Arial"/>
              </a:rPr>
              <a:t>106,3</a:t>
            </a:r>
            <a:r>
              <a:rPr lang="en-US" sz="1596" b="1" i="0" spc="-37" baseline="0" dirty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00B050"/>
                </a:solidFill>
                <a:latin typeface="Arial"/>
              </a:rPr>
              <a:t> </a:t>
            </a:r>
          </a:p>
        </p:txBody>
      </p:sp>
      <p:sp>
        <p:nvSpPr>
          <p:cNvPr id="1106" name="Rectangle 1106"/>
          <p:cNvSpPr/>
          <p:nvPr/>
        </p:nvSpPr>
        <p:spPr>
          <a:xfrm>
            <a:off x="3786182" y="3143248"/>
            <a:ext cx="74520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dirty="0">
                <a:solidFill>
                  <a:srgbClr val="C00000"/>
                </a:solidFill>
                <a:latin typeface="Arial"/>
              </a:rPr>
              <a:t>103,2</a:t>
            </a:r>
            <a:r>
              <a:rPr lang="en-US" sz="1596" b="1" i="0" spc="-39" baseline="0" dirty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C00000"/>
                </a:solidFill>
                <a:latin typeface="Arial"/>
              </a:rPr>
              <a:t> </a:t>
            </a:r>
          </a:p>
        </p:txBody>
      </p:sp>
      <p:sp>
        <p:nvSpPr>
          <p:cNvPr id="1107" name="Rectangle 1107"/>
          <p:cNvSpPr/>
          <p:nvPr/>
        </p:nvSpPr>
        <p:spPr>
          <a:xfrm>
            <a:off x="2000232" y="3357562"/>
            <a:ext cx="83079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96" b="1" dirty="0">
                <a:solidFill>
                  <a:srgbClr val="00B050"/>
                </a:solidFill>
                <a:latin typeface="Arial"/>
              </a:rPr>
              <a:t>102,6 </a:t>
            </a:r>
            <a:r>
              <a:rPr lang="en-US" sz="1596" b="1" i="0" spc="-39" baseline="0" dirty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00B050"/>
                </a:solidFill>
                <a:latin typeface="Arial"/>
              </a:rPr>
              <a:t> </a:t>
            </a:r>
          </a:p>
        </p:txBody>
      </p:sp>
      <p:sp>
        <p:nvSpPr>
          <p:cNvPr id="1108" name="Rectangle 1108"/>
          <p:cNvSpPr/>
          <p:nvPr/>
        </p:nvSpPr>
        <p:spPr>
          <a:xfrm>
            <a:off x="1286002" y="4611294"/>
            <a:ext cx="38311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2060"/>
                </a:solidFill>
                <a:latin typeface="Arial"/>
              </a:rPr>
              <a:t>595,5</a:t>
            </a:r>
            <a:endParaRPr lang="en-US" sz="1200" b="1" i="0" spc="0" baseline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480" y="815808"/>
            <a:ext cx="56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Первомайского СЕЛЬСКОГО ПОСЕЛЕНИЯ Ремонтненского РАЙОНА</a:t>
            </a:r>
          </a:p>
        </p:txBody>
      </p:sp>
      <p:sp>
        <p:nvSpPr>
          <p:cNvPr id="47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>
                <a:solidFill>
                  <a:srgbClr val="FFFF00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43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847">
            <a:off x="2234774" y="3405518"/>
            <a:ext cx="1163231" cy="94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331448"/>
              </p:ext>
            </p:extLst>
          </p:nvPr>
        </p:nvGraphicFramePr>
        <p:xfrm>
          <a:off x="467544" y="1484784"/>
          <a:ext cx="8208912" cy="285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13 561,8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11 842,0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9 214,5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8 311,0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10 756,8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11 713,8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9 080,6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Ремонтненского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8288355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067944" y="4297430"/>
            <a:ext cx="1152128" cy="42771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341785">
            <a:off x="4192130" y="4068755"/>
            <a:ext cx="898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12,4%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Динамика расходов бюджета Первомайского сельского поселения Ремонтненского района, тыс. рублей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01153257"/>
              </p:ext>
            </p:extLst>
          </p:nvPr>
        </p:nvGraphicFramePr>
        <p:xfrm>
          <a:off x="1500188" y="1827213"/>
          <a:ext cx="6083300" cy="3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41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01274"/>
              </p:ext>
            </p:extLst>
          </p:nvPr>
        </p:nvGraphicFramePr>
        <p:xfrm>
          <a:off x="250825" y="1557338"/>
          <a:ext cx="5400675" cy="50654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9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7 604,8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6 062,2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6 083,3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128,0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133,7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138,3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13,7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13,8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13,8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1 333,6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810,7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213,0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21,2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22,0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22,0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4 074,9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3 360,7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3 021,4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1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250,0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235,0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117,7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37,5</a:t>
                      </a:r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40,0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33,7</a:t>
                      </a:r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33,7</a:t>
                      </a:r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725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150"/>
            <a:ext cx="8893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6E8368-890D-42CF-90A9-79FA3717ED45}" type="slidenum">
              <a:rPr lang="ru-RU" altLang="ru-RU">
                <a:solidFill>
                  <a:srgbClr val="FFFFFF"/>
                </a:solidFill>
              </a:rPr>
              <a:pPr eaLnBrk="1" hangingPunct="1"/>
              <a:t>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188" y="1341438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6993"/>
              </p:ext>
            </p:extLst>
          </p:nvPr>
        </p:nvGraphicFramePr>
        <p:xfrm>
          <a:off x="5505450" y="1822450"/>
          <a:ext cx="380682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52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в 2023 году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13 720,0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651395"/>
              </p:ext>
            </p:extLst>
          </p:nvPr>
        </p:nvGraphicFramePr>
        <p:xfrm>
          <a:off x="282724" y="1052736"/>
          <a:ext cx="889248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46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 и </a:t>
            </a:r>
            <a:b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расходы, </a:t>
            </a:r>
            <a:r>
              <a:rPr lang="ru-RU" sz="2200" b="1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855660"/>
              </p:ext>
            </p:extLst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22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479425" y="150813"/>
            <a:ext cx="8294688" cy="1006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>
                <a:solidFill>
                  <a:srgbClr val="FFFFFF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Обратная связь</a:t>
            </a:r>
            <a:endParaRPr lang="ru-RU" altLang="ru-RU" sz="22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800100" y="1608138"/>
            <a:ext cx="7112000" cy="415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7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ru-RU" sz="2000" dirty="0" err="1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sp</a:t>
            </a: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32344</a:t>
            </a:r>
            <a:r>
              <a:rPr lang="en-US" altLang="ru-RU" sz="2000" dirty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@</a:t>
            </a:r>
            <a:r>
              <a:rPr lang="en-US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donland.ru</a:t>
            </a:r>
            <a:endParaRPr lang="ru-RU" altLang="ru-RU" sz="20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0694" y="260648"/>
            <a:ext cx="3391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642918"/>
            <a:ext cx="2746564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АПСП от 08.11.2022 № 107)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 Первомайского сельского поселения на 2022-2024 года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АПСП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07.06.2022 № 52)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84" y="3717032"/>
            <a:ext cx="2746564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2023 год и на плановый период 2024 и 2025 годов»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14620"/>
            <a:ext cx="9036496" cy="200026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Первомайского сельского поселения Ремонтненского района</a:t>
            </a:r>
            <a:b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2023год и на плановый период 2024 и 2025 годов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7"/>
            <a:ext cx="497236" cy="536416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бюджета Первомайского сельского поселения Ремонтненского района на 2023 год и на плановый период 2024 и 2025 годов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500034" y="1714488"/>
            <a:ext cx="7929618" cy="64294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500034" y="2571744"/>
            <a:ext cx="7929618" cy="92869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643182"/>
            <a:ext cx="7890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безвозмездных поступлений бюджета сформирован в соответствии с областным законом «Об областном бюджете на 2023 год и на плановый период 2024 и 2025 годов»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2702" y="295736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6"/>
            <a:ext cx="569244" cy="524579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857364"/>
            <a:ext cx="7890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3929066"/>
            <a:ext cx="7962108" cy="128588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Первомайского сельского поселения, Плана мероприятий по оптимизации расходов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28596" y="5429264"/>
            <a:ext cx="8034116" cy="785818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35782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 соглашением о мерах по социально-экономическому развитию и оздоровлению муниципальных финансов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2023-2025 годы 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75084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70965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91276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08.11.2022 № 107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357430"/>
            <a:ext cx="2808312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Указ Президента РФ от </a:t>
            </a:r>
          </a:p>
          <a:p>
            <a:r>
              <a:rPr lang="en-US" sz="1600" dirty="0"/>
              <a:t>07.05.2018N 204 </a:t>
            </a:r>
          </a:p>
          <a:p>
            <a:r>
              <a:rPr lang="ru-RU" sz="1600" dirty="0"/>
              <a:t>«О национальных </a:t>
            </a:r>
          </a:p>
          <a:p>
            <a:r>
              <a:rPr lang="ru-RU" sz="1600" dirty="0"/>
              <a:t>целях и стратегических</a:t>
            </a:r>
          </a:p>
          <a:p>
            <a:r>
              <a:rPr lang="ru-RU" sz="1600" dirty="0"/>
              <a:t>задачах развития </a:t>
            </a:r>
          </a:p>
          <a:p>
            <a:r>
              <a:rPr lang="ru-RU" sz="1600" dirty="0"/>
              <a:t>Российской Федерации </a:t>
            </a:r>
          </a:p>
          <a:p>
            <a:r>
              <a:rPr lang="ru-RU" sz="1600" dirty="0"/>
              <a:t>на период до 2024 </a:t>
            </a:r>
          </a:p>
          <a:p>
            <a:r>
              <a:rPr lang="ru-RU" sz="1600" dirty="0"/>
              <a:t>года»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•Обеспечение </a:t>
            </a:r>
          </a:p>
          <a:p>
            <a:r>
              <a:rPr lang="ru-RU" dirty="0"/>
              <a:t>сбалансированности и </a:t>
            </a:r>
          </a:p>
          <a:p>
            <a:r>
              <a:rPr lang="ru-RU" dirty="0"/>
              <a:t>Устойчивости бюджетной </a:t>
            </a:r>
          </a:p>
          <a:p>
            <a:r>
              <a:rPr lang="ru-RU" dirty="0"/>
              <a:t>системы </a:t>
            </a:r>
          </a:p>
          <a:p>
            <a:r>
              <a:rPr lang="ru-RU" dirty="0"/>
              <a:t>•Экономический рост </a:t>
            </a:r>
          </a:p>
          <a:p>
            <a:r>
              <a:rPr lang="ru-RU" dirty="0"/>
              <a:t>•Повышение уровня жизни </a:t>
            </a:r>
          </a:p>
          <a:p>
            <a:r>
              <a:rPr lang="ru-RU" dirty="0"/>
              <a:t>граждан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onstantia" pitchFamily="18" charset="0"/>
              </a:rPr>
              <a:t>Приоритетные цели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286388"/>
            <a:ext cx="813690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</a:t>
            </a:r>
            <a:r>
              <a:rPr lang="ru-RU" dirty="0">
                <a:solidFill>
                  <a:schemeClr val="tx1"/>
                </a:solidFill>
              </a:rPr>
              <a:t> • Реализация Указов Президента РФ</a:t>
            </a:r>
          </a:p>
          <a:p>
            <a:r>
              <a:rPr lang="ru-RU" dirty="0">
                <a:solidFill>
                  <a:schemeClr val="tx1"/>
                </a:solidFill>
              </a:rPr>
              <a:t>  • Достижение целей социально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экономического</a:t>
            </a:r>
          </a:p>
          <a:p>
            <a:r>
              <a:rPr lang="ru-RU" dirty="0">
                <a:solidFill>
                  <a:schemeClr val="tx1"/>
                </a:solidFill>
              </a:rPr>
              <a:t>     развития Первомайского сельского поселения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Ключевые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2000" y="1588"/>
            <a:ext cx="762000" cy="489892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281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33991899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Обеспечение социального благополучия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295736"/>
            <a:ext cx="489594" cy="458357"/>
          </a:xfrm>
        </p:spPr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3695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913150752"/>
              </p:ext>
            </p:extLst>
          </p:nvPr>
        </p:nvGraphicFramePr>
        <p:xfrm>
          <a:off x="357158" y="1785926"/>
          <a:ext cx="8607900" cy="482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93974" y="754093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Ремонтненского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285992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5000636"/>
            <a:ext cx="675694" cy="450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92696"/>
            <a:ext cx="8482862" cy="664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Ремонтненского района на 2023-2025 годы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56813"/>
              </p:ext>
            </p:extLst>
          </p:nvPr>
        </p:nvGraphicFramePr>
        <p:xfrm>
          <a:off x="395536" y="1714488"/>
          <a:ext cx="8462743" cy="4137725"/>
        </p:xfrm>
        <a:graphic>
          <a:graphicData uri="http://schemas.openxmlformats.org/drawingml/2006/table">
            <a:tbl>
              <a:tblPr/>
              <a:tblGrid>
                <a:gridCol w="224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2022 год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15 420,8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11 121,8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10 281,6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1 859,0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1 878,0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1 907,3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1 970,6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13 561,8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9 214,5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8 311,0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15 420,8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11 121,8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10 281,6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Дефицит, Профицит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357298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Ремонтненского района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260648"/>
            <a:ext cx="34632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91912368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26661314"/>
              </p:ext>
            </p:extLst>
          </p:nvPr>
        </p:nvGraphicFramePr>
        <p:xfrm>
          <a:off x="5220072" y="1857364"/>
          <a:ext cx="36724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13 720,0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13 720,0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бюджета Первомайского сельского поселения Ремонтненского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3040269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4427984" y="2786058"/>
            <a:ext cx="1226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13 720,0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500694" y="260648"/>
            <a:ext cx="3319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292935" y="2381585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15 420,8</a:t>
            </a:r>
            <a:endParaRPr lang="ru-RU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20825595">
            <a:off x="3480106" y="4451294"/>
            <a:ext cx="809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101,0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0345247">
            <a:off x="3565515" y="2909207"/>
            <a:ext cx="8742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11,1 %</a:t>
            </a: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428991" y="2699215"/>
            <a:ext cx="1031419" cy="57081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428992" y="4941167"/>
            <a:ext cx="998992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22353</TotalTime>
  <Words>1045</Words>
  <Application>Microsoft Office PowerPoint</Application>
  <PresentationFormat>Экран (4:3)</PresentationFormat>
  <Paragraphs>294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Calibri</vt:lpstr>
      <vt:lpstr>Cambria Math</vt:lpstr>
      <vt:lpstr>Constantia</vt:lpstr>
      <vt:lpstr>Georgia</vt:lpstr>
      <vt:lpstr>Monotype Corsiva</vt:lpstr>
      <vt:lpstr>Times New Roman</vt:lpstr>
      <vt:lpstr>Trebuchet MS</vt:lpstr>
      <vt:lpstr>Trebuchet MS,Bold</vt:lpstr>
      <vt:lpstr>Tw Cen MT</vt:lpstr>
      <vt:lpstr>Wingdings 2</vt:lpstr>
      <vt:lpstr>10195094</vt:lpstr>
      <vt:lpstr>19_Городская</vt:lpstr>
      <vt:lpstr>Контур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2023-2025 годы  </vt:lpstr>
      <vt:lpstr>Основные приоритеты Первомайского сельского поселения </vt:lpstr>
      <vt:lpstr>Презентация PowerPoint</vt:lpstr>
      <vt:lpstr>Основные характеристики бюджета Первомайского сельского поселения Ремонтненского района на 2023-2025 годы</vt:lpstr>
      <vt:lpstr>Основные параметры бюджета Первомайского сельского поселения Ремонтненского района на 2023 год</vt:lpstr>
      <vt:lpstr>Динамика доходов бюджета Первомайского сельского поселения Ремонтненского района</vt:lpstr>
      <vt:lpstr>Собственные доходы бюджета Первомайского СЕЛЬСКОГО ПОСЕЛЕНИЯ Ремонтненского района</vt:lpstr>
      <vt:lpstr>Презентация PowerPoint</vt:lpstr>
      <vt:lpstr>Презентация PowerPoint</vt:lpstr>
      <vt:lpstr>Безвозмездные поступления из областного бюджета</vt:lpstr>
      <vt:lpstr>Динамика расходов  бюджета Первомайского сельского поселения Ремонтненского района,                </vt:lpstr>
      <vt:lpstr>Динамика расходов бюджета Первомайского сельского поселения Ремонтненского района, тыс. рублей</vt:lpstr>
      <vt:lpstr>Презентация PowerPoint</vt:lpstr>
      <vt:lpstr>Расходы бюджета в 2023 году  13 720,0 тыс. рублей</vt:lpstr>
      <vt:lpstr>Расходы бюджета, формируемые в рамках муниципальных программ и  непрограммные расходы, тыс. рублей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Александр Матыченко</cp:lastModifiedBy>
  <cp:revision>2228</cp:revision>
  <dcterms:created xsi:type="dcterms:W3CDTF">2011-10-21T12:19:44Z</dcterms:created>
  <dcterms:modified xsi:type="dcterms:W3CDTF">2023-01-29T16:45:29Z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