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6.xml" ContentType="application/vnd.openxmlformats-officedocument.presentationml.notesSlide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4065" r:id="rId2"/>
  </p:sldMasterIdLst>
  <p:notesMasterIdLst>
    <p:notesMasterId r:id="rId22"/>
  </p:notesMasterIdLst>
  <p:handoutMasterIdLst>
    <p:handoutMasterId r:id="rId23"/>
  </p:handoutMasterIdLst>
  <p:sldIdLst>
    <p:sldId id="896" r:id="rId3"/>
    <p:sldId id="897" r:id="rId4"/>
    <p:sldId id="1202" r:id="rId5"/>
    <p:sldId id="1166" r:id="rId6"/>
    <p:sldId id="1590" r:id="rId7"/>
    <p:sldId id="1204" r:id="rId8"/>
    <p:sldId id="1170" r:id="rId9"/>
    <p:sldId id="904" r:id="rId10"/>
    <p:sldId id="1201" r:id="rId11"/>
    <p:sldId id="1423" r:id="rId12"/>
    <p:sldId id="1572" r:id="rId13"/>
    <p:sldId id="1607" r:id="rId14"/>
    <p:sldId id="1592" r:id="rId15"/>
    <p:sldId id="1502" r:id="rId16"/>
    <p:sldId id="1614" r:id="rId17"/>
    <p:sldId id="1609" r:id="rId18"/>
    <p:sldId id="1611" r:id="rId19"/>
    <p:sldId id="1610" r:id="rId20"/>
    <p:sldId id="1613" r:id="rId21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D15A"/>
    <a:srgbClr val="99FF66"/>
    <a:srgbClr val="53D2FF"/>
    <a:srgbClr val="EAA0A0"/>
    <a:srgbClr val="CCFF33"/>
    <a:srgbClr val="FB998F"/>
    <a:srgbClr val="7EEA9F"/>
    <a:srgbClr val="95358A"/>
    <a:srgbClr val="DCB1AE"/>
    <a:srgbClr val="97E6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4" autoAdjust="0"/>
    <p:restoredTop sz="95577" autoAdjust="0"/>
  </p:normalViewPr>
  <p:slideViewPr>
    <p:cSldViewPr>
      <p:cViewPr varScale="1">
        <p:scale>
          <a:sx n="109" d="100"/>
          <a:sy n="109" d="100"/>
        </p:scale>
        <p:origin x="174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7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245672152594629"/>
          <c:y val="0.10666397887360676"/>
          <c:w val="0.83528284203826897"/>
          <c:h val="0.73531463511920003"/>
        </c:manualLayout>
      </c:layout>
      <c:bar3DChart>
        <c:barDir val="col"/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gradFill rotWithShape="1">
              <a:gsLst>
                <a:gs pos="0">
                  <a:srgbClr val="99FF66"/>
                </a:gs>
                <a:gs pos="55000">
                  <a:srgbClr val="C0504D">
                    <a:tint val="83000"/>
                    <a:satMod val="155000"/>
                  </a:srgbClr>
                </a:gs>
                <a:gs pos="100000">
                  <a:srgbClr val="C0504D">
                    <a:shade val="85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-1.9105394727340873E-2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i="0" baseline="0" dirty="0"/>
                      <a:t>1 859,0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69E-46F1-913A-C1893789ECD1}"/>
                </c:ext>
              </c:extLst>
            </c:dLbl>
            <c:dLbl>
              <c:idx val="1"/>
              <c:layout>
                <c:manualLayout>
                  <c:x val="2.8084955442223176E-3"/>
                  <c:y val="-2.72934210390584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69E-46F1-913A-C1893789EC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1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2"/>
                <c:pt idx="0">
                  <c:v>2023 год</c:v>
                </c:pt>
                <c:pt idx="1">
                  <c:v>2024 год</c:v>
                </c:pt>
              </c:strCache>
            </c:strRef>
          </c:cat>
          <c:val>
            <c:numRef>
              <c:f>Sheet1!$B$2:$D$2</c:f>
              <c:numCache>
                <c:formatCode>#\ ##0.0</c:formatCode>
                <c:ptCount val="3"/>
                <c:pt idx="0">
                  <c:v>1878</c:v>
                </c:pt>
                <c:pt idx="1">
                  <c:v>1897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69E-46F1-913A-C1893789ECD1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Доходы бюджета Первомайского сельского поселения Ремонтненского района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43000"/>
                    <a:satMod val="165000"/>
                  </a:schemeClr>
                </a:gs>
                <a:gs pos="55000">
                  <a:schemeClr val="accent5">
                    <a:tint val="83000"/>
                    <a:satMod val="155000"/>
                  </a:schemeClr>
                </a:gs>
                <a:gs pos="100000">
                  <a:schemeClr val="accent5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5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cat>
            <c:strRef>
              <c:f>Sheet1!$B$1:$D$1</c:f>
              <c:strCache>
                <c:ptCount val="2"/>
                <c:pt idx="0">
                  <c:v>2023 год</c:v>
                </c:pt>
                <c:pt idx="1">
                  <c:v>2024 год</c:v>
                </c:pt>
              </c:strCache>
            </c:strRef>
          </c:cat>
          <c:val>
            <c:numRef>
              <c:f>Sheet1!$B$3:$D$3</c:f>
              <c:numCache>
                <c:formatCode>#\ ##0.0</c:formatCode>
                <c:ptCount val="3"/>
                <c:pt idx="0">
                  <c:v>11842</c:v>
                </c:pt>
                <c:pt idx="1">
                  <c:v>12142.9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69E-46F1-913A-C1893789EC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8083712"/>
        <c:axId val="212046208"/>
        <c:axId val="0"/>
      </c:bar3DChart>
      <c:catAx>
        <c:axId val="158083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33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120462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2046208"/>
        <c:scaling>
          <c:orientation val="minMax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9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58083712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369" b="1" i="0" u="none" strike="noStrike" baseline="0">
                <a:solidFill>
                  <a:srgbClr val="FF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369" b="1" i="0" u="none" strike="noStrike" baseline="0">
                <a:solidFill>
                  <a:srgbClr val="53D2FF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ayout>
        <c:manualLayout>
          <c:xMode val="edge"/>
          <c:yMode val="edge"/>
          <c:x val="0.27307300717338412"/>
          <c:y val="0.88011096172559267"/>
          <c:w val="0.48302651440935662"/>
          <c:h val="9.5914669160755764E-2"/>
        </c:manualLayout>
      </c:layout>
      <c:overlay val="0"/>
      <c:spPr>
        <a:noFill/>
        <a:ln w="3383">
          <a:noFill/>
          <a:prstDash val="solid"/>
        </a:ln>
      </c:spPr>
      <c:txPr>
        <a:bodyPr/>
        <a:lstStyle/>
        <a:p>
          <a:pPr>
            <a:defRPr sz="1369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9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rgbClr val="CCECFF"/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272301196951717"/>
          <c:y val="7.0349564673374679E-2"/>
          <c:w val="0.82592542613576581"/>
          <c:h val="0.7500032584328323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Первомайского сельского поселения Ремонтненского района</c:v>
                </c:pt>
              </c:strCache>
            </c:strRef>
          </c:tx>
          <c:spPr>
            <a:solidFill>
              <a:srgbClr val="1FD15A"/>
            </a:solidFill>
            <a:effectLst/>
            <a:scene3d>
              <a:camera prst="orthographicFront"/>
              <a:lightRig rig="threePt" dir="t"/>
            </a:scene3d>
            <a:sp3d prstMaterial="metal">
              <a:bevelT w="165100" h="19050" prst="convex"/>
              <a:bevelB w="165100" h="19050" prst="convex"/>
            </a:sp3d>
          </c:spPr>
          <c:invertIfNegative val="0"/>
          <c:dLbls>
            <c:dLbl>
              <c:idx val="0"/>
              <c:layout>
                <c:manualLayout>
                  <c:x val="-5.4232751303247423E-3"/>
                  <c:y val="-4.88312954657913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24E-4621-AD6D-A549D323FD3F}"/>
                </c:ext>
              </c:extLst>
            </c:dLbl>
            <c:dLbl>
              <c:idx val="1"/>
              <c:layout>
                <c:manualLayout>
                  <c:x val="-1.5642253698597255E-2"/>
                  <c:y val="-3.5772299928127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24E-4621-AD6D-A549D323FD3F}"/>
                </c:ext>
              </c:extLst>
            </c:dLbl>
            <c:dLbl>
              <c:idx val="2"/>
              <c:layout>
                <c:manualLayout>
                  <c:x val="-1.0125433457605981E-2"/>
                  <c:y val="-4.0182299771397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24E-4621-AD6D-A549D323FD3F}"/>
                </c:ext>
              </c:extLst>
            </c:dLbl>
            <c:dLbl>
              <c:idx val="3"/>
              <c:layout>
                <c:manualLayout>
                  <c:x val="-1.1271174824424661E-3"/>
                  <c:y val="-4.8766683176059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24E-4621-AD6D-A549D323FD3F}"/>
                </c:ext>
              </c:extLst>
            </c:dLbl>
            <c:dLbl>
              <c:idx val="4"/>
              <c:layout>
                <c:manualLayout>
                  <c:x val="-9.7087905585634248E-3"/>
                  <c:y val="-6.62928158073094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24E-4621-AD6D-A549D323FD3F}"/>
                </c:ext>
              </c:extLst>
            </c:dLbl>
            <c:dLbl>
              <c:idx val="5"/>
              <c:layout>
                <c:manualLayout>
                  <c:x val="-1.216405705251372E-2"/>
                  <c:y val="-1.3408776914655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24E-4621-AD6D-A549D323FD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 Бюджет 2023 </c:v>
                </c:pt>
                <c:pt idx="1">
                  <c:v> Бюджет 2024 </c:v>
                </c:pt>
                <c:pt idx="2">
                  <c:v> Бюджет 2025 </c:v>
                </c:pt>
                <c:pt idx="3">
                  <c:v> Бюджет 2026</c:v>
                </c:pt>
              </c:strCache>
            </c:str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1878</c:v>
                </c:pt>
                <c:pt idx="1">
                  <c:v>1897</c:v>
                </c:pt>
                <c:pt idx="2">
                  <c:v>1944.8</c:v>
                </c:pt>
                <c:pt idx="3">
                  <c:v>1998.3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24E-4621-AD6D-A549D323FD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8382336"/>
        <c:axId val="158404608"/>
        <c:axId val="0"/>
      </c:bar3DChart>
      <c:catAx>
        <c:axId val="158382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7030A0"/>
                </a:solidFill>
                <a:latin typeface="+mn-lt"/>
              </a:defRPr>
            </a:pPr>
            <a:endParaRPr lang="ru-RU"/>
          </a:p>
        </c:txPr>
        <c:crossAx val="158404608"/>
        <c:crosses val="autoZero"/>
        <c:auto val="1"/>
        <c:lblAlgn val="ctr"/>
        <c:lblOffset val="100"/>
        <c:noMultiLvlLbl val="0"/>
      </c:catAx>
      <c:valAx>
        <c:axId val="158404608"/>
        <c:scaling>
          <c:orientation val="minMax"/>
          <c:min val="30"/>
        </c:scaling>
        <c:delete val="1"/>
        <c:axPos val="l"/>
        <c:numFmt formatCode="#\ ##0.0" sourceLinked="1"/>
        <c:majorTickMark val="out"/>
        <c:minorTickMark val="none"/>
        <c:tickLblPos val="none"/>
        <c:crossAx val="158382336"/>
        <c:crosses val="autoZero"/>
        <c:crossBetween val="between"/>
        <c:majorUnit val="50"/>
      </c:valAx>
      <c:spPr>
        <a:noFill/>
        <a:ln w="25381">
          <a:noFill/>
        </a:ln>
      </c:spPr>
    </c:plotArea>
    <c:legend>
      <c:legendPos val="l"/>
      <c:legendEntry>
        <c:idx val="0"/>
        <c:txPr>
          <a:bodyPr/>
          <a:lstStyle/>
          <a:p>
            <a:pPr>
              <a:defRPr sz="1400" b="1">
                <a:solidFill>
                  <a:schemeClr val="tx1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2.239123012991219E-4"/>
          <c:y val="0.34981326733376455"/>
          <c:w val="0.22366455042581637"/>
          <c:h val="0.38088828862395036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596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203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238903673398069E-3"/>
          <c:y val="0"/>
          <c:w val="0.9905761683966896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explosion val="12"/>
          <c:dPt>
            <c:idx val="0"/>
            <c:bubble3D val="0"/>
            <c:explosion val="8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  <c:extLst>
              <c:ext xmlns:c16="http://schemas.microsoft.com/office/drawing/2014/chart" uri="{C3380CC4-5D6E-409C-BE32-E72D297353CC}">
                <c16:uniqueId val="{00000000-0CC8-4B62-A78E-9AE1B8D01D50}"/>
              </c:ext>
            </c:extLst>
          </c:dPt>
          <c:dPt>
            <c:idx val="1"/>
            <c:bubble3D val="0"/>
            <c:explosion val="17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  <c:extLst>
              <c:ext xmlns:c16="http://schemas.microsoft.com/office/drawing/2014/chart" uri="{C3380CC4-5D6E-409C-BE32-E72D297353CC}">
                <c16:uniqueId val="{00000001-0CC8-4B62-A78E-9AE1B8D01D50}"/>
              </c:ext>
            </c:extLst>
          </c:dPt>
          <c:dPt>
            <c:idx val="2"/>
            <c:bubble3D val="0"/>
            <c:explosion val="11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  <c:extLst>
              <c:ext xmlns:c16="http://schemas.microsoft.com/office/drawing/2014/chart" uri="{C3380CC4-5D6E-409C-BE32-E72D297353CC}">
                <c16:uniqueId val="{00000002-0CC8-4B62-A78E-9AE1B8D01D50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  <c:extLst>
              <c:ext xmlns:c16="http://schemas.microsoft.com/office/drawing/2014/chart" uri="{C3380CC4-5D6E-409C-BE32-E72D297353CC}">
                <c16:uniqueId val="{00000003-0CC8-4B62-A78E-9AE1B8D01D50}"/>
              </c:ext>
            </c:extLst>
          </c:dPt>
          <c:dPt>
            <c:idx val="4"/>
            <c:bubble3D val="0"/>
            <c:explosion val="1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  <c:extLst>
              <c:ext xmlns:c16="http://schemas.microsoft.com/office/drawing/2014/chart" uri="{C3380CC4-5D6E-409C-BE32-E72D297353CC}">
                <c16:uniqueId val="{00000004-0CC8-4B62-A78E-9AE1B8D01D50}"/>
              </c:ext>
            </c:extLst>
          </c:dPt>
          <c:dPt>
            <c:idx val="5"/>
            <c:bubble3D val="0"/>
            <c:explosion val="21"/>
            <c:spPr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  <c:extLst>
              <c:ext xmlns:c16="http://schemas.microsoft.com/office/drawing/2014/chart" uri="{C3380CC4-5D6E-409C-BE32-E72D297353CC}">
                <c16:uniqueId val="{00000005-0CC8-4B62-A78E-9AE1B8D01D50}"/>
              </c:ext>
            </c:extLst>
          </c:dPt>
          <c:dPt>
            <c:idx val="6"/>
            <c:bubble3D val="0"/>
            <c:explosion val="39"/>
            <c:spPr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  <c:extLst>
              <c:ext xmlns:c16="http://schemas.microsoft.com/office/drawing/2014/chart" uri="{C3380CC4-5D6E-409C-BE32-E72D297353CC}">
                <c16:uniqueId val="{00000006-0CC8-4B62-A78E-9AE1B8D01D50}"/>
              </c:ext>
            </c:extLst>
          </c:dPt>
          <c:dLbls>
            <c:dLbl>
              <c:idx val="0"/>
              <c:layout>
                <c:manualLayout>
                  <c:x val="-4.8721754652266434E-2"/>
                  <c:y val="-0.23874243858203401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800" b="1">
                      <a:solidFill>
                        <a:srgbClr val="002060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CC8-4B62-A78E-9AE1B8D01D50}"/>
                </c:ext>
              </c:extLst>
            </c:dLbl>
            <c:dLbl>
              <c:idx val="1"/>
              <c:layout>
                <c:manualLayout>
                  <c:x val="-8.2334906257978003E-3"/>
                  <c:y val="-8.6616472438734896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800" b="1">
                      <a:solidFill>
                        <a:srgbClr val="002060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CC8-4B62-A78E-9AE1B8D01D50}"/>
                </c:ext>
              </c:extLst>
            </c:dLbl>
            <c:dLbl>
              <c:idx val="2"/>
              <c:layout>
                <c:manualLayout>
                  <c:x val="4.44649610451485E-2"/>
                  <c:y val="1.4756910083449979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800" b="1">
                      <a:solidFill>
                        <a:srgbClr val="002060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430934824335388E-2"/>
                      <c:h val="0.101257102604978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0CC8-4B62-A78E-9AE1B8D01D50}"/>
                </c:ext>
              </c:extLst>
            </c:dLbl>
            <c:dLbl>
              <c:idx val="3"/>
              <c:layout>
                <c:manualLayout>
                  <c:x val="5.070807994238978E-2"/>
                  <c:y val="-1.7355725806161515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800" b="1">
                      <a:solidFill>
                        <a:srgbClr val="002060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66304271255902"/>
                      <c:h val="6.69810735144355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CC8-4B62-A78E-9AE1B8D01D50}"/>
                </c:ext>
              </c:extLst>
            </c:dLbl>
            <c:dLbl>
              <c:idx val="4"/>
              <c:layout>
                <c:manualLayout>
                  <c:x val="-2.4007036491531842E-2"/>
                  <c:y val="-0.10903375784030439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800" b="1">
                      <a:solidFill>
                        <a:srgbClr val="002060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CC8-4B62-A78E-9AE1B8D01D50}"/>
                </c:ext>
              </c:extLst>
            </c:dLbl>
            <c:dLbl>
              <c:idx val="5"/>
              <c:layout>
                <c:manualLayout>
                  <c:x val="-8.0306560828886181E-2"/>
                  <c:y val="-5.0971648955885476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800" b="1">
                      <a:solidFill>
                        <a:srgbClr val="002060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CC8-4B62-A78E-9AE1B8D01D50}"/>
                </c:ext>
              </c:extLst>
            </c:dLbl>
            <c:dLbl>
              <c:idx val="6"/>
              <c:layout>
                <c:manualLayout>
                  <c:x val="0.14419418506211693"/>
                  <c:y val="-0.16332100535821609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800" b="1">
                      <a:solidFill>
                        <a:srgbClr val="002060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CC8-4B62-A78E-9AE1B8D01D50}"/>
                </c:ext>
              </c:extLst>
            </c:dLbl>
            <c:dLbl>
              <c:idx val="7"/>
              <c:layout>
                <c:manualLayout>
                  <c:x val="4.9624054929569283E-2"/>
                  <c:y val="-0.1626054707371697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CC8-4B62-A78E-9AE1B8D01D50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Налог на доходы  физических лиц</c:v>
                </c:pt>
                <c:pt idx="1">
                  <c:v>Единый сельскохозяйственный налог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Государственная пошлина</c:v>
                </c:pt>
                <c:pt idx="5">
                  <c:v>Доходы от компенсации затрат государства</c:v>
                </c:pt>
                <c:pt idx="6">
                  <c:v>Штрафы, санкции, возмещение ущерба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33.236689509752246</c:v>
                </c:pt>
                <c:pt idx="1">
                  <c:v>33.210332103321036</c:v>
                </c:pt>
                <c:pt idx="2">
                  <c:v>3.7954665260938327</c:v>
                </c:pt>
                <c:pt idx="3">
                  <c:v>28.835002635740643</c:v>
                </c:pt>
                <c:pt idx="4">
                  <c:v>0.158144438587243</c:v>
                </c:pt>
                <c:pt idx="5">
                  <c:v>0.64</c:v>
                </c:pt>
                <c:pt idx="6">
                  <c:v>0.13178703215603585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CC8-4B62-A78E-9AE1B8D01D50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 w="25391">
          <a:noFill/>
        </a:ln>
      </c:spPr>
    </c:plotArea>
    <c:plotVisOnly val="1"/>
    <c:dispBlanksAs val="zero"/>
    <c:showDLblsOverMax val="0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629.6</c:v>
                </c:pt>
                <c:pt idx="1">
                  <c:v>630.5</c:v>
                </c:pt>
                <c:pt idx="2">
                  <c:v>649.6</c:v>
                </c:pt>
                <c:pt idx="3">
                  <c:v>670.3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AE-4C74-B077-8B25C3DB2B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8598656"/>
        <c:axId val="158600192"/>
        <c:axId val="0"/>
      </c:bar3DChart>
      <c:catAx>
        <c:axId val="1585986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crossAx val="158600192"/>
        <c:crosses val="autoZero"/>
        <c:auto val="1"/>
        <c:lblAlgn val="ctr"/>
        <c:lblOffset val="100"/>
        <c:noMultiLvlLbl val="0"/>
      </c:catAx>
      <c:valAx>
        <c:axId val="158600192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1585986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896115812526192E-2"/>
          <c:y val="0"/>
          <c:w val="0.95494344220189376"/>
          <c:h val="0.88990155623976364"/>
        </c:manualLayout>
      </c:layout>
      <c:bar3DChart>
        <c:barDir val="col"/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Консолидированный бюджет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6825666121422682E-3"/>
                  <c:y val="-1.669781945117047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13</a:t>
                    </a:r>
                    <a:r>
                      <a:rPr lang="en-US" baseline="0" dirty="0"/>
                      <a:t> 720,0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C1E-4098-A161-24D17F07A973}"/>
                </c:ext>
              </c:extLst>
            </c:dLbl>
            <c:dLbl>
              <c:idx val="1"/>
              <c:layout>
                <c:manualLayout>
                  <c:x val="1.0730160835710345E-2"/>
                  <c:y val="-1.669760032255732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14</a:t>
                    </a:r>
                    <a:r>
                      <a:rPr lang="en-US" baseline="0" dirty="0"/>
                      <a:t> 039,9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C1E-4098-A161-24D17F07A9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2023 год (бюджет)</c:v>
                </c:pt>
                <c:pt idx="1">
                  <c:v>2024 год (бюджет)</c:v>
                </c:pt>
              </c:strCache>
            </c:strRef>
          </c:cat>
          <c:val>
            <c:numRef>
              <c:f>Sheet1!$B$2:$C$2</c:f>
              <c:numCache>
                <c:formatCode>#\ ##0.0</c:formatCode>
                <c:ptCount val="2"/>
                <c:pt idx="0">
                  <c:v>13720</c:v>
                </c:pt>
                <c:pt idx="1">
                  <c:v>14039.9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C1E-4098-A161-24D17F07A9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4"/>
        <c:gapDepth val="165"/>
        <c:shape val="box"/>
        <c:axId val="158221440"/>
        <c:axId val="158407296"/>
        <c:axId val="0"/>
      </c:bar3DChart>
      <c:catAx>
        <c:axId val="158221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b="1">
                <a:solidFill>
                  <a:srgbClr val="00B050"/>
                </a:solidFill>
              </a:defRPr>
            </a:pPr>
            <a:endParaRPr lang="ru-RU"/>
          </a:p>
        </c:txPr>
        <c:crossAx val="158407296"/>
        <c:crosses val="autoZero"/>
        <c:auto val="1"/>
        <c:lblAlgn val="ctr"/>
        <c:lblOffset val="100"/>
        <c:noMultiLvlLbl val="0"/>
      </c:catAx>
      <c:valAx>
        <c:axId val="158407296"/>
        <c:scaling>
          <c:orientation val="minMax"/>
          <c:min val="0"/>
        </c:scaling>
        <c:delete val="1"/>
        <c:axPos val="l"/>
        <c:numFmt formatCode="#,##0" sourceLinked="0"/>
        <c:majorTickMark val="out"/>
        <c:minorTickMark val="none"/>
        <c:tickLblPos val="none"/>
        <c:crossAx val="158221440"/>
        <c:crosses val="autoZero"/>
        <c:crossBetween val="between"/>
        <c:majorUnit val="50000"/>
        <c:minorUnit val="10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60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5249266862170091"/>
          <c:y val="3.5971223021582746E-2"/>
          <c:w val="0.83284457478005869"/>
          <c:h val="0.81294964028776984"/>
        </c:manualLayout>
      </c:layout>
      <c:bar3DChart>
        <c:barDir val="col"/>
        <c:grouping val="standard"/>
        <c:varyColors val="0"/>
        <c:ser>
          <c:idx val="2"/>
          <c:order val="0"/>
          <c:tx>
            <c:strRef>
              <c:f>Sheet1!$A$3</c:f>
              <c:strCache>
                <c:ptCount val="1"/>
                <c:pt idx="0">
                  <c:v>Север</c:v>
                </c:pt>
              </c:strCache>
            </c:strRef>
          </c:tx>
          <c:spPr>
            <a:solidFill>
              <a:srgbClr val="00FF00"/>
            </a:solidFill>
            <a:ln w="11932">
              <a:solidFill>
                <a:schemeClr val="tx1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 w="11932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09DC-48D3-B53D-6A074FD3F742}"/>
              </c:ext>
            </c:extLst>
          </c:dPt>
          <c:dPt>
            <c:idx val="2"/>
            <c:invertIfNegative val="0"/>
            <c:bubble3D val="0"/>
            <c:spPr>
              <a:solidFill>
                <a:schemeClr val="folHlink"/>
              </a:solidFill>
              <a:ln w="11932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09DC-48D3-B53D-6A074FD3F742}"/>
              </c:ext>
            </c:extLst>
          </c:dPt>
          <c:dLbls>
            <c:dLbl>
              <c:idx val="0"/>
              <c:layout>
                <c:manualLayout>
                  <c:x val="4.175365344467645E-2"/>
                  <c:y val="-5.7808116502320712E-2"/>
                </c:manualLayout>
              </c:layout>
              <c:spPr/>
              <c:txPr>
                <a:bodyPr/>
                <a:lstStyle/>
                <a:p>
                  <a:pPr>
                    <a:defRPr sz="1803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9DC-48D3-B53D-6A074FD3F742}"/>
                </c:ext>
              </c:extLst>
            </c:dLbl>
            <c:dLbl>
              <c:idx val="1"/>
              <c:layout>
                <c:manualLayout>
                  <c:x val="5.0104384133611769E-2"/>
                  <c:y val="-5.4596554474414014E-2"/>
                </c:manualLayout>
              </c:layout>
              <c:spPr/>
              <c:txPr>
                <a:bodyPr/>
                <a:lstStyle/>
                <a:p>
                  <a:pPr>
                    <a:defRPr sz="1803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9DC-48D3-B53D-6A074FD3F742}"/>
                </c:ext>
              </c:extLst>
            </c:dLbl>
            <c:dLbl>
              <c:idx val="2"/>
              <c:layout>
                <c:manualLayout>
                  <c:x val="5.0104384133611769E-2"/>
                  <c:y val="-0.10276998489301452"/>
                </c:manualLayout>
              </c:layout>
              <c:spPr/>
              <c:txPr>
                <a:bodyPr/>
                <a:lstStyle/>
                <a:p>
                  <a:pPr>
                    <a:defRPr sz="1803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9DC-48D3-B53D-6A074FD3F74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Sheet1!$B$3:$D$3</c:f>
              <c:numCache>
                <c:formatCode>0.0</c:formatCode>
                <c:ptCount val="3"/>
                <c:pt idx="0">
                  <c:v>14039.9</c:v>
                </c:pt>
                <c:pt idx="1">
                  <c:v>11265.9</c:v>
                </c:pt>
                <c:pt idx="2">
                  <c:v>10419.700000000001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9DC-48D3-B53D-6A074FD3F7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cone"/>
        <c:axId val="1263643312"/>
        <c:axId val="1"/>
        <c:axId val="2"/>
      </c:bar3DChart>
      <c:catAx>
        <c:axId val="1263643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29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67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in val="0"/>
        </c:scaling>
        <c:delete val="0"/>
        <c:axPos val="l"/>
        <c:majorGridlines>
          <c:spPr>
            <a:ln w="2982">
              <a:solidFill>
                <a:schemeClr val="tx1"/>
              </a:solidFill>
              <a:prstDash val="solid"/>
            </a:ln>
          </c:spPr>
        </c:majorGridlines>
        <c:minorGridlines/>
        <c:numFmt formatCode="#,##0.00" sourceLinked="0"/>
        <c:majorTickMark val="out"/>
        <c:minorTickMark val="none"/>
        <c:tickLblPos val="nextTo"/>
        <c:spPr>
          <a:ln/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263643312"/>
        <c:crosses val="autoZero"/>
        <c:crossBetween val="between"/>
      </c:valAx>
      <c:serAx>
        <c:axId val="2"/>
        <c:scaling>
          <c:orientation val="minMax"/>
        </c:scaling>
        <c:delete val="1"/>
        <c:axPos val="b"/>
        <c:majorTickMark val="out"/>
        <c:minorTickMark val="none"/>
        <c:tickLblPos val="nextTo"/>
        <c:crossAx val="1"/>
        <c:crossesAt val="0"/>
      </c:serAx>
      <c:spPr>
        <a:noFill/>
        <a:ln w="25421">
          <a:noFill/>
        </a:ln>
      </c:spPr>
    </c:plotArea>
    <c:plotVisOnly val="1"/>
    <c:dispBlanksAs val="gap"/>
    <c:showDLblsOverMax val="0"/>
  </c:chart>
  <c:spPr>
    <a:solidFill>
      <a:schemeClr val="bg2"/>
    </a:solidFill>
    <a:ln>
      <a:noFill/>
    </a:ln>
  </c:spPr>
  <c:txPr>
    <a:bodyPr/>
    <a:lstStyle/>
    <a:p>
      <a:pPr>
        <a:defRPr sz="2067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2046161537606978E-2"/>
                  <c:y val="-5.8789764100285163E-2"/>
                </c:manualLayout>
              </c:layout>
              <c:tx>
                <c:rich>
                  <a:bodyPr/>
                  <a:lstStyle/>
                  <a:p>
                    <a:pPr>
                      <a:defRPr sz="1600" b="1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fld id="{A1A6378A-A0D1-4473-A644-4E8255155B4E}" type="VALUE">
                      <a:rPr lang="en-US" sz="1600" baseline="0" smtClean="0"/>
                      <a:pPr>
                        <a:defRPr sz="1600" b="1" i="0" u="none" strike="noStrik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 w="25339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6859-46A2-88A2-F316BF2224B7}"/>
                </c:ext>
              </c:extLst>
            </c:dLbl>
            <c:dLbl>
              <c:idx val="1"/>
              <c:layout>
                <c:manualLayout>
                  <c:x val="2.2046161537606978E-2"/>
                  <c:y val="-5.8789764100285163E-2"/>
                </c:manualLayout>
              </c:layout>
              <c:spPr>
                <a:noFill/>
                <a:ln w="25339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859-46A2-88A2-F316BF2224B7}"/>
                </c:ext>
              </c:extLst>
            </c:dLbl>
            <c:dLbl>
              <c:idx val="2"/>
              <c:layout>
                <c:manualLayout>
                  <c:x val="9.4483549446886857E-3"/>
                  <c:y val="-5.4590495235979114E-2"/>
                </c:manualLayout>
              </c:layout>
              <c:spPr>
                <a:noFill/>
                <a:ln w="25339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859-46A2-88A2-F316BF2224B7}"/>
                </c:ext>
              </c:extLst>
            </c:dLbl>
            <c:spPr>
              <a:noFill/>
              <a:ln w="2533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Лист1!$B$2:$B$5</c:f>
              <c:numCache>
                <c:formatCode>0.0</c:formatCode>
                <c:ptCount val="4"/>
                <c:pt idx="0">
                  <c:v>14039.9</c:v>
                </c:pt>
                <c:pt idx="1">
                  <c:v>11265.9</c:v>
                </c:pt>
                <c:pt idx="2">
                  <c:v>10419.700000000001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859-46A2-88A2-F316BF2224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46505488"/>
        <c:axId val="1"/>
        <c:axId val="0"/>
      </c:bar3DChart>
      <c:catAx>
        <c:axId val="2046505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796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2046505488"/>
        <c:crosses val="autoZero"/>
        <c:crossBetween val="between"/>
      </c:valAx>
      <c:spPr>
        <a:noFill/>
        <a:ln w="25346">
          <a:noFill/>
        </a:ln>
      </c:spPr>
    </c:plotArea>
    <c:plotVisOnly val="1"/>
    <c:dispBlanksAs val="gap"/>
    <c:showDLblsOverMax val="0"/>
  </c:chart>
  <c:txPr>
    <a:bodyPr/>
    <a:lstStyle/>
    <a:p>
      <a:pPr>
        <a:defRPr sz="1796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54354240886681E-2"/>
          <c:y val="0.21690636340768144"/>
          <c:w val="0.8425909321319246"/>
          <c:h val="0.718915068461673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explosion val="17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0-B404-4465-94D1-00AE6220059C}"/>
              </c:ext>
            </c:extLst>
          </c:dPt>
          <c:dPt>
            <c:idx val="1"/>
            <c:bubble3D val="0"/>
            <c:explosion val="14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1-B404-4465-94D1-00AE6220059C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2-B404-4465-94D1-00AE6220059C}"/>
              </c:ext>
            </c:extLst>
          </c:dPt>
          <c:dPt>
            <c:idx val="3"/>
            <c:bubble3D val="0"/>
            <c:explosion val="33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3-B404-4465-94D1-00AE6220059C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4-B404-4465-94D1-00AE6220059C}"/>
              </c:ext>
            </c:extLst>
          </c:dPt>
          <c:dPt>
            <c:idx val="5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B404-4465-94D1-00AE6220059C}"/>
              </c:ext>
            </c:extLst>
          </c:dPt>
          <c:dPt>
            <c:idx val="6"/>
            <c:bubble3D val="0"/>
            <c:explosion val="39"/>
            <c:spPr>
              <a:solidFill>
                <a:srgbClr val="33CC33"/>
              </a:solidFill>
            </c:spPr>
            <c:extLst>
              <c:ext xmlns:c16="http://schemas.microsoft.com/office/drawing/2014/chart" uri="{C3380CC4-5D6E-409C-BE32-E72D297353CC}">
                <c16:uniqueId val="{00000006-B404-4465-94D1-00AE6220059C}"/>
              </c:ext>
            </c:extLst>
          </c:dPt>
          <c:dPt>
            <c:idx val="7"/>
            <c:bubble3D val="0"/>
            <c:explosion val="24"/>
            <c:extLst>
              <c:ext xmlns:c16="http://schemas.microsoft.com/office/drawing/2014/chart" uri="{C3380CC4-5D6E-409C-BE32-E72D297353CC}">
                <c16:uniqueId val="{00000007-B404-4465-94D1-00AE6220059C}"/>
              </c:ext>
            </c:extLst>
          </c:dPt>
          <c:dPt>
            <c:idx val="9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E-4E0B-4414-95A5-18C8B92DBC8F}"/>
              </c:ext>
            </c:extLst>
          </c:dPt>
          <c:dLbls>
            <c:dLbl>
              <c:idx val="0"/>
              <c:layout>
                <c:manualLayout>
                  <c:x val="-0.11080570324588866"/>
                  <c:y val="-0.13614305268550095"/>
                </c:manualLayout>
              </c:layout>
              <c:numFmt formatCode="0.000%" sourceLinked="0"/>
              <c:spPr>
                <a:noFill/>
              </c:spPr>
              <c:txPr>
                <a:bodyPr/>
                <a:lstStyle/>
                <a:p>
                  <a:pPr>
                    <a:defRPr sz="1400" baseline="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404-4465-94D1-00AE6220059C}"/>
                </c:ext>
              </c:extLst>
            </c:dLbl>
            <c:dLbl>
              <c:idx val="1"/>
              <c:layout>
                <c:manualLayout>
                  <c:x val="-5.8334120515311921E-2"/>
                  <c:y val="8.417823053127949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404-4465-94D1-00AE6220059C}"/>
                </c:ext>
              </c:extLst>
            </c:dLbl>
            <c:dLbl>
              <c:idx val="2"/>
              <c:layout>
                <c:manualLayout>
                  <c:x val="5.760957573140451E-2"/>
                  <c:y val="-3.370893863198600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404-4465-94D1-00AE6220059C}"/>
                </c:ext>
              </c:extLst>
            </c:dLbl>
            <c:dLbl>
              <c:idx val="3"/>
              <c:layout>
                <c:manualLayout>
                  <c:x val="2.6865846198135954E-2"/>
                  <c:y val="1.6556895284727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404-4465-94D1-00AE6220059C}"/>
                </c:ext>
              </c:extLst>
            </c:dLbl>
            <c:dLbl>
              <c:idx val="4"/>
              <c:layout>
                <c:manualLayout>
                  <c:x val="-0.17270334035049839"/>
                  <c:y val="0.1069313918266109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404-4465-94D1-00AE6220059C}"/>
                </c:ext>
              </c:extLst>
            </c:dLbl>
            <c:dLbl>
              <c:idx val="5"/>
              <c:layout>
                <c:manualLayout>
                  <c:x val="-0.17730070801396236"/>
                  <c:y val="0.140929120325318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404-4465-94D1-00AE6220059C}"/>
                </c:ext>
              </c:extLst>
            </c:dLbl>
            <c:dLbl>
              <c:idx val="6"/>
              <c:layout>
                <c:manualLayout>
                  <c:x val="0.18033551945014215"/>
                  <c:y val="-0.15923431533042515"/>
                </c:manualLayout>
              </c:layout>
              <c:tx>
                <c:rich>
                  <a:bodyPr/>
                  <a:lstStyle/>
                  <a:p>
                    <a:fld id="{DECC057C-D5F9-473A-B4C3-D24E4C9315D8}" type="PERCENTAGE">
                      <a:rPr lang="en-US" sz="1400" baseline="0" smtClean="0"/>
                      <a:pPr/>
                      <a:t>[ПРОЦЕНТ]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B404-4465-94D1-00AE6220059C}"/>
                </c:ext>
              </c:extLst>
            </c:dLbl>
            <c:dLbl>
              <c:idx val="7"/>
              <c:layout>
                <c:manualLayout>
                  <c:x val="-2.2532156979650841E-2"/>
                  <c:y val="-2.021315684639934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404-4465-94D1-00AE6220059C}"/>
                </c:ext>
              </c:extLst>
            </c:dLbl>
            <c:numFmt formatCode="0.0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Культура, кинематография</c:v>
                </c:pt>
                <c:pt idx="1">
                  <c:v>Национальная экономика</c:v>
                </c:pt>
                <c:pt idx="2">
                  <c:v>Национальная оборона</c:v>
                </c:pt>
                <c:pt idx="3">
                  <c:v>Национальная безопасность и правоохранительная деятельность</c:v>
                </c:pt>
                <c:pt idx="4">
                  <c:v>Образование</c:v>
                </c:pt>
                <c:pt idx="5">
                  <c:v>ЖКХ</c:v>
                </c:pt>
                <c:pt idx="6">
                  <c:v>Общегосударственные вопросы</c:v>
                </c:pt>
                <c:pt idx="7">
                  <c:v>Социальная политика</c:v>
                </c:pt>
                <c:pt idx="8">
                  <c:v>Межбюджетные трансферты</c:v>
                </c:pt>
                <c:pt idx="9">
                  <c:v>ФК и спорт</c:v>
                </c:pt>
              </c:strCache>
            </c:strRef>
          </c:cat>
          <c:val>
            <c:numRef>
              <c:f>Лист1!$B$2:$B$11</c:f>
              <c:numCache>
                <c:formatCode>#\ ##0.0</c:formatCode>
                <c:ptCount val="10"/>
                <c:pt idx="0">
                  <c:v>4009</c:v>
                </c:pt>
                <c:pt idx="1">
                  <c:v>0</c:v>
                </c:pt>
                <c:pt idx="2">
                  <c:v>153.5</c:v>
                </c:pt>
                <c:pt idx="3">
                  <c:v>23.7</c:v>
                </c:pt>
                <c:pt idx="4">
                  <c:v>7</c:v>
                </c:pt>
                <c:pt idx="5">
                  <c:v>758.5</c:v>
                </c:pt>
                <c:pt idx="6">
                  <c:v>8658</c:v>
                </c:pt>
                <c:pt idx="7">
                  <c:v>250</c:v>
                </c:pt>
                <c:pt idx="8">
                  <c:v>18.600000000000001</c:v>
                </c:pt>
                <c:pt idx="9">
                  <c:v>37.5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404-4465-94D1-00AE6220059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0.81097241714347401"/>
          <c:y val="0"/>
          <c:w val="0.1872330328547267"/>
          <c:h val="1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9075289199961128E-2"/>
          <c:y val="3.0866359269839376E-2"/>
          <c:w val="0.81660761154856421"/>
          <c:h val="0.65015555805472214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Программные расходы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2025</c:v>
                </c:pt>
              </c:numCache>
            </c:numRef>
          </c:cat>
          <c:val>
            <c:numRef>
              <c:f>Лист1!$B$2:$B$4</c:f>
              <c:numCache>
                <c:formatCode>#\ ##0.0</c:formatCode>
                <c:ptCount val="3"/>
                <c:pt idx="0">
                  <c:v>13767.8</c:v>
                </c:pt>
                <c:pt idx="1">
                  <c:v>10711.4</c:v>
                </c:pt>
                <c:pt idx="2">
                  <c:v>9310.2000000000007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F7-4CE7-BDD7-DC55C1ACA07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Непрограммные расходы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5.0925925925925923E-2"/>
                  <c:y val="-5.612065321788976E-3"/>
                </c:manualLayout>
              </c:layout>
              <c:spPr/>
              <c:txPr>
                <a:bodyPr/>
                <a:lstStyle/>
                <a:p>
                  <a:pPr>
                    <a:defRPr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CF7-4CE7-BDD7-DC55C1ACA072}"/>
                </c:ext>
              </c:extLst>
            </c:dLbl>
            <c:dLbl>
              <c:idx val="1"/>
              <c:layout>
                <c:manualLayout>
                  <c:x val="5.2469135802469126E-2"/>
                  <c:y val="-2.806032660894488E-3"/>
                </c:manualLayout>
              </c:layout>
              <c:spPr/>
              <c:txPr>
                <a:bodyPr/>
                <a:lstStyle/>
                <a:p>
                  <a:pPr>
                    <a:defRPr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CF7-4CE7-BDD7-DC55C1ACA072}"/>
                </c:ext>
              </c:extLst>
            </c:dLbl>
            <c:dLbl>
              <c:idx val="2"/>
              <c:layout>
                <c:manualLayout>
                  <c:x val="5.2469135802469126E-2"/>
                  <c:y val="-1.403016330447244E-2"/>
                </c:manualLayout>
              </c:layout>
              <c:spPr/>
              <c:txPr>
                <a:bodyPr/>
                <a:lstStyle/>
                <a:p>
                  <a:pPr>
                    <a:defRPr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CF7-4CE7-BDD7-DC55C1ACA0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2025</c:v>
                </c:pt>
              </c:numCache>
            </c:numRef>
          </c:cat>
          <c:val>
            <c:numRef>
              <c:f>Лист1!$C$2:$C$4</c:f>
              <c:numCache>
                <c:formatCode>#\ ##0.0</c:formatCode>
                <c:ptCount val="3"/>
                <c:pt idx="0">
                  <c:v>272.10000000000002</c:v>
                </c:pt>
                <c:pt idx="1">
                  <c:v>554.5</c:v>
                </c:pt>
                <c:pt idx="2">
                  <c:v>1109.5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CF7-4CE7-BDD7-DC55C1ACA0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65000848"/>
        <c:axId val="1"/>
        <c:axId val="0"/>
      </c:bar3DChart>
      <c:catAx>
        <c:axId val="7650008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/>
        <c:numFmt formatCode="#\ ##0.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65000848"/>
        <c:crosses val="autoZero"/>
        <c:crossBetween val="between"/>
      </c:valAx>
      <c:spPr>
        <a:noFill/>
        <a:ln w="25392">
          <a:noFill/>
        </a:ln>
      </c:spPr>
    </c:plotArea>
    <c:legend>
      <c:legendPos val="r"/>
      <c:layout>
        <c:manualLayout>
          <c:xMode val="edge"/>
          <c:yMode val="edge"/>
          <c:x val="4.717976726897577E-2"/>
          <c:y val="0.79039502415139284"/>
          <c:w val="0.80930171589822952"/>
          <c:h val="0.15719623282383821"/>
        </c:manualLayout>
      </c:layout>
      <c:overlay val="0"/>
      <c:txPr>
        <a:bodyPr/>
        <a:lstStyle/>
        <a:p>
          <a:pPr>
            <a:defRPr sz="1599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F30EA-5AAD-4B4D-9B37-1898C8B1B1C4}" type="doc">
      <dgm:prSet loTypeId="urn:microsoft.com/office/officeart/2005/8/layout/hList7" loCatId="list" qsTypeId="urn:microsoft.com/office/officeart/2005/8/quickstyle/3d2#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E45829-723F-4E4D-9831-F195998B70F6}">
      <dgm:prSet phldrT="[Текст]" custT="1"/>
      <dgm:spPr/>
      <dgm:t>
        <a:bodyPr/>
        <a:lstStyle/>
        <a:p>
          <a:r>
            <a:rPr lang="ru-RU" sz="1800" b="1" dirty="0">
              <a:solidFill>
                <a:srgbClr val="FFFF00"/>
              </a:solidFill>
              <a:latin typeface="+mn-lt"/>
            </a:rPr>
            <a:t>Рост собственных доходов</a:t>
          </a:r>
          <a:endParaRPr lang="ru-RU" sz="1800" b="1" dirty="0">
            <a:solidFill>
              <a:srgbClr val="FFFF00"/>
            </a:solidFill>
            <a:latin typeface="+mn-lt"/>
            <a:cs typeface="Times New Roman" pitchFamily="18" charset="0"/>
          </a:endParaRPr>
        </a:p>
      </dgm:t>
    </dgm:pt>
    <dgm:pt modelId="{9D4F7DBD-8157-41A0-8C10-0BA42EC495F2}" type="parTrans" cxnId="{BB97E43A-CB32-4C28-9BF3-3026B999259A}">
      <dgm:prSet/>
      <dgm:spPr/>
      <dgm:t>
        <a:bodyPr/>
        <a:lstStyle/>
        <a:p>
          <a:endParaRPr lang="ru-RU"/>
        </a:p>
      </dgm:t>
    </dgm:pt>
    <dgm:pt modelId="{914D76AC-028B-4257-BED1-2C2263772DDA}" type="sibTrans" cxnId="{BB97E43A-CB32-4C28-9BF3-3026B999259A}">
      <dgm:prSet/>
      <dgm:spPr/>
      <dgm:t>
        <a:bodyPr/>
        <a:lstStyle/>
        <a:p>
          <a:endParaRPr lang="ru-RU"/>
        </a:p>
      </dgm:t>
    </dgm:pt>
    <dgm:pt modelId="{F0351681-504B-468A-A43A-35239C443A97}">
      <dgm:prSet phldrT="[Текст]" custT="1"/>
      <dgm:spPr/>
      <dgm:t>
        <a:bodyPr/>
        <a:lstStyle/>
        <a:p>
          <a:r>
            <a:rPr lang="en-US" sz="1800" b="1" i="0" spc="0" baseline="0" dirty="0" err="1">
              <a:solidFill>
                <a:srgbClr val="FFFF00"/>
              </a:solidFill>
              <a:latin typeface="Trebuchet MS,Bold" charset="0"/>
              <a:cs typeface="Times New Roman" panose="02020603050405020304" pitchFamily="18" charset="0"/>
            </a:rPr>
            <a:t>Эффективность</a:t>
          </a:r>
          <a:r>
            <a:rPr lang="en-US" sz="1800" b="1" i="0" spc="-24" baseline="0" dirty="0">
              <a:solidFill>
                <a:srgbClr val="FFFF00"/>
              </a:solidFill>
              <a:latin typeface="Trebuchet MS,Bold" charset="0"/>
              <a:cs typeface="Times New Roman" panose="02020603050405020304" pitchFamily="18" charset="0"/>
            </a:rPr>
            <a:t> </a:t>
          </a:r>
          <a:r>
            <a:rPr lang="en-US" sz="1800" b="1" i="0" spc="0" baseline="0" dirty="0">
              <a:solidFill>
                <a:srgbClr val="FFFF00"/>
              </a:solidFill>
              <a:latin typeface="Trebuchet MS,Bold" charset="0"/>
              <a:cs typeface="Times New Roman" panose="02020603050405020304" pitchFamily="18" charset="0"/>
            </a:rPr>
            <a:t>и </a:t>
          </a:r>
          <a:r>
            <a:rPr lang="en-US" sz="1800" b="1" i="0" spc="0" baseline="0" dirty="0" err="1">
              <a:solidFill>
                <a:srgbClr val="FFFF00"/>
              </a:solidFill>
              <a:latin typeface="Trebuchet MS,Bold" charset="0"/>
              <a:cs typeface="Times New Roman" panose="02020603050405020304" pitchFamily="18" charset="0"/>
            </a:rPr>
            <a:t>приоритизация</a:t>
          </a:r>
          <a:r>
            <a:rPr lang="ru-RU" sz="1800" b="1" dirty="0">
              <a:solidFill>
                <a:srgbClr val="FFFF00"/>
              </a:solidFill>
              <a:latin typeface="Trebuchet MS,Bold" charset="0"/>
              <a:cs typeface="Times New Roman" panose="02020603050405020304" pitchFamily="18" charset="0"/>
            </a:rPr>
            <a:t> </a:t>
          </a:r>
          <a:r>
            <a:rPr lang="en-US" sz="1800" b="1" i="0" spc="0" baseline="0" dirty="0" err="1">
              <a:solidFill>
                <a:srgbClr val="FFFF00"/>
              </a:solidFill>
              <a:latin typeface="Trebuchet MS,Bold" charset="0"/>
              <a:cs typeface="Times New Roman" panose="02020603050405020304" pitchFamily="18" charset="0"/>
            </a:rPr>
            <a:t>бюджетных</a:t>
          </a:r>
          <a:r>
            <a:rPr lang="en-US" sz="1800" b="1" i="0" spc="0" baseline="0" dirty="0">
              <a:solidFill>
                <a:srgbClr val="FFFF00"/>
              </a:solidFill>
              <a:latin typeface="Trebuchet MS,Bold" charset="0"/>
              <a:cs typeface="Times New Roman" panose="02020603050405020304" pitchFamily="18" charset="0"/>
            </a:rPr>
            <a:t> </a:t>
          </a:r>
          <a:r>
            <a:rPr lang="en-US" sz="1800" b="1" i="0" spc="0" baseline="0" dirty="0" err="1">
              <a:solidFill>
                <a:srgbClr val="FFFF00"/>
              </a:solidFill>
              <a:latin typeface="Trebuchet MS,Bold" charset="0"/>
              <a:cs typeface="Times New Roman" panose="02020603050405020304" pitchFamily="18" charset="0"/>
            </a:rPr>
            <a:t>расходов</a:t>
          </a:r>
          <a:r>
            <a:rPr lang="en-US" sz="1800" b="1" i="0" spc="0" baseline="0" dirty="0">
              <a:solidFill>
                <a:srgbClr val="FFFF00"/>
              </a:solidFill>
              <a:latin typeface="Trebuchet MS,Bold" charset="0"/>
              <a:cs typeface="Times New Roman" panose="02020603050405020304" pitchFamily="18" charset="0"/>
            </a:rPr>
            <a:t> </a:t>
          </a:r>
          <a:endParaRPr lang="ru-RU" sz="1800" dirty="0">
            <a:solidFill>
              <a:srgbClr val="FFFF00"/>
            </a:solidFill>
            <a:latin typeface="+mn-lt"/>
          </a:endParaRPr>
        </a:p>
      </dgm:t>
    </dgm:pt>
    <dgm:pt modelId="{D9E01241-ED2F-43BF-AD0C-3C1C61B771E5}" type="parTrans" cxnId="{8DBB9301-FA28-492D-82F7-7248566C3DAE}">
      <dgm:prSet/>
      <dgm:spPr/>
      <dgm:t>
        <a:bodyPr/>
        <a:lstStyle/>
        <a:p>
          <a:endParaRPr lang="ru-RU"/>
        </a:p>
      </dgm:t>
    </dgm:pt>
    <dgm:pt modelId="{E1C31608-5158-4EC9-9C62-26BAAF099A48}" type="sibTrans" cxnId="{8DBB9301-FA28-492D-82F7-7248566C3DAE}">
      <dgm:prSet/>
      <dgm:spPr/>
      <dgm:t>
        <a:bodyPr/>
        <a:lstStyle/>
        <a:p>
          <a:endParaRPr lang="ru-RU"/>
        </a:p>
      </dgm:t>
    </dgm:pt>
    <dgm:pt modelId="{BE907F90-9D92-45A1-94F8-1DCBD5B9715F}">
      <dgm:prSet phldrT="[Текст]" custT="1"/>
      <dgm:spPr/>
      <dgm:t>
        <a:bodyPr/>
        <a:lstStyle/>
        <a:p>
          <a:r>
            <a:rPr lang="ru-RU" sz="1800" b="1" i="0" spc="0" baseline="0" dirty="0">
              <a:solidFill>
                <a:srgbClr val="FFFF00"/>
              </a:solidFill>
              <a:latin typeface="Trebuchet MS,Bold" charset="0"/>
              <a:cs typeface="Times New Roman" panose="02020603050405020304" pitchFamily="18" charset="0"/>
            </a:rPr>
            <a:t>Сбалансированность бюджета</a:t>
          </a:r>
          <a:endParaRPr lang="ru-RU" sz="1800" dirty="0">
            <a:solidFill>
              <a:srgbClr val="FFFF00"/>
            </a:solidFill>
            <a:latin typeface="+mn-lt"/>
          </a:endParaRPr>
        </a:p>
      </dgm:t>
    </dgm:pt>
    <dgm:pt modelId="{1C6C0DF2-B0CB-4D92-954A-55B02AC860DD}" type="sibTrans" cxnId="{D49A4A8E-E13A-48B9-A452-439EA4800B82}">
      <dgm:prSet/>
      <dgm:spPr/>
      <dgm:t>
        <a:bodyPr/>
        <a:lstStyle/>
        <a:p>
          <a:endParaRPr lang="ru-RU"/>
        </a:p>
      </dgm:t>
    </dgm:pt>
    <dgm:pt modelId="{03FA8934-805C-4CA4-B0FE-FC842D45AFE0}" type="parTrans" cxnId="{D49A4A8E-E13A-48B9-A452-439EA4800B82}">
      <dgm:prSet/>
      <dgm:spPr/>
      <dgm:t>
        <a:bodyPr/>
        <a:lstStyle/>
        <a:p>
          <a:endParaRPr lang="ru-RU"/>
        </a:p>
      </dgm:t>
    </dgm:pt>
    <dgm:pt modelId="{D7F1AC36-BB02-40D3-9EAC-6004F15E8D99}" type="pres">
      <dgm:prSet presAssocID="{7D9F30EA-5AAD-4B4D-9B37-1898C8B1B1C4}" presName="Name0" presStyleCnt="0">
        <dgm:presLayoutVars>
          <dgm:dir/>
          <dgm:resizeHandles val="exact"/>
        </dgm:presLayoutVars>
      </dgm:prSet>
      <dgm:spPr/>
    </dgm:pt>
    <dgm:pt modelId="{9132C0C5-E5AF-4E5E-918C-A1BB430E7228}" type="pres">
      <dgm:prSet presAssocID="{7D9F30EA-5AAD-4B4D-9B37-1898C8B1B1C4}" presName="fgShape" presStyleLbl="fgShp" presStyleIdx="0" presStyleCnt="1" custFlipVert="1" custFlipHor="1" custScaleX="1269" custScaleY="10304" custLinFactY="-256120" custLinFactNeighborX="-29559" custLinFactNeighborY="-300000"/>
      <dgm:spPr/>
    </dgm:pt>
    <dgm:pt modelId="{AC9FC888-4E7D-41D5-BF8D-099DDFB49032}" type="pres">
      <dgm:prSet presAssocID="{7D9F30EA-5AAD-4B4D-9B37-1898C8B1B1C4}" presName="linComp" presStyleCnt="0"/>
      <dgm:spPr/>
    </dgm:pt>
    <dgm:pt modelId="{3B03A404-6FA8-44DF-BD0D-938BEE92A850}" type="pres">
      <dgm:prSet presAssocID="{BFE45829-723F-4E4D-9831-F195998B70F6}" presName="compNode" presStyleCnt="0"/>
      <dgm:spPr/>
    </dgm:pt>
    <dgm:pt modelId="{D73F7537-DE83-45D9-AFD1-908328D4D97E}" type="pres">
      <dgm:prSet presAssocID="{BFE45829-723F-4E4D-9831-F195998B70F6}" presName="bkgdShape" presStyleLbl="node1" presStyleIdx="0" presStyleCnt="3" custScaleX="85616"/>
      <dgm:spPr/>
    </dgm:pt>
    <dgm:pt modelId="{A490A214-21F9-4C52-8E3B-F3A359B01D89}" type="pres">
      <dgm:prSet presAssocID="{BFE45829-723F-4E4D-9831-F195998B70F6}" presName="nodeTx" presStyleLbl="node1" presStyleIdx="0" presStyleCnt="3">
        <dgm:presLayoutVars>
          <dgm:bulletEnabled val="1"/>
        </dgm:presLayoutVars>
      </dgm:prSet>
      <dgm:spPr/>
    </dgm:pt>
    <dgm:pt modelId="{8FADFE9E-A8A8-41F1-B358-A7A11B6B47E1}" type="pres">
      <dgm:prSet presAssocID="{BFE45829-723F-4E4D-9831-F195998B70F6}" presName="invisiNode" presStyleLbl="node1" presStyleIdx="0" presStyleCnt="3"/>
      <dgm:spPr/>
    </dgm:pt>
    <dgm:pt modelId="{79E796B1-3ABE-4958-A470-95B84B3BA8FB}" type="pres">
      <dgm:prSet presAssocID="{BFE45829-723F-4E4D-9831-F195998B70F6}" presName="imagNode" presStyleLbl="fgImgPlace1" presStyleIdx="0" presStyleCnt="3" custScaleX="119412" custScaleY="11433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32018F6-38F3-4F68-9FD0-50FD7BED2859}" type="pres">
      <dgm:prSet presAssocID="{914D76AC-028B-4257-BED1-2C2263772DDA}" presName="sibTrans" presStyleLbl="sibTrans2D1" presStyleIdx="0" presStyleCnt="0"/>
      <dgm:spPr/>
    </dgm:pt>
    <dgm:pt modelId="{A7D5A4F7-F72A-48AE-87CD-6C7027652D6C}" type="pres">
      <dgm:prSet presAssocID="{F0351681-504B-468A-A43A-35239C443A97}" presName="compNode" presStyleCnt="0"/>
      <dgm:spPr/>
    </dgm:pt>
    <dgm:pt modelId="{01B5A3FF-8112-48C6-9524-2594DAB99429}" type="pres">
      <dgm:prSet presAssocID="{F0351681-504B-468A-A43A-35239C443A97}" presName="bkgdShape" presStyleLbl="node1" presStyleIdx="1" presStyleCnt="3" custScaleX="80551"/>
      <dgm:spPr/>
    </dgm:pt>
    <dgm:pt modelId="{BD834AB3-FAFF-4D74-B8D8-881F0EC6B9AD}" type="pres">
      <dgm:prSet presAssocID="{F0351681-504B-468A-A43A-35239C443A97}" presName="nodeTx" presStyleLbl="node1" presStyleIdx="1" presStyleCnt="3">
        <dgm:presLayoutVars>
          <dgm:bulletEnabled val="1"/>
        </dgm:presLayoutVars>
      </dgm:prSet>
      <dgm:spPr/>
    </dgm:pt>
    <dgm:pt modelId="{C8F3C681-2C9B-4653-BE31-D8B25A2AB7FA}" type="pres">
      <dgm:prSet presAssocID="{F0351681-504B-468A-A43A-35239C443A97}" presName="invisiNode" presStyleLbl="node1" presStyleIdx="1" presStyleCnt="3"/>
      <dgm:spPr/>
    </dgm:pt>
    <dgm:pt modelId="{E6379D24-0F7F-4C89-AA74-40B94EA75227}" type="pres">
      <dgm:prSet presAssocID="{F0351681-504B-468A-A43A-35239C443A97}" presName="imagNode" presStyleLbl="fgImgPlace1" presStyleIdx="1" presStyleCnt="3" custScaleX="133316" custScaleY="136153" custLinFactNeighborX="-703" custLinFactNeighborY="382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893FC16-622A-4AA0-9276-3766E5F1AA15}" type="pres">
      <dgm:prSet presAssocID="{E1C31608-5158-4EC9-9C62-26BAAF099A48}" presName="sibTrans" presStyleLbl="sibTrans2D1" presStyleIdx="0" presStyleCnt="0"/>
      <dgm:spPr/>
    </dgm:pt>
    <dgm:pt modelId="{A10443EA-0A22-4998-85A4-5FC07C4410A8}" type="pres">
      <dgm:prSet presAssocID="{BE907F90-9D92-45A1-94F8-1DCBD5B9715F}" presName="compNode" presStyleCnt="0"/>
      <dgm:spPr/>
    </dgm:pt>
    <dgm:pt modelId="{14E9E240-14D8-48CE-A8EF-4C26DD964D0B}" type="pres">
      <dgm:prSet presAssocID="{BE907F90-9D92-45A1-94F8-1DCBD5B9715F}" presName="bkgdShape" presStyleLbl="node1" presStyleIdx="2" presStyleCnt="3" custScaleX="87037" custLinFactNeighborX="554" custLinFactNeighborY="-20"/>
      <dgm:spPr/>
    </dgm:pt>
    <dgm:pt modelId="{272D07C4-E4A0-4649-AFF9-320ECA914488}" type="pres">
      <dgm:prSet presAssocID="{BE907F90-9D92-45A1-94F8-1DCBD5B9715F}" presName="nodeTx" presStyleLbl="node1" presStyleIdx="2" presStyleCnt="3">
        <dgm:presLayoutVars>
          <dgm:bulletEnabled val="1"/>
        </dgm:presLayoutVars>
      </dgm:prSet>
      <dgm:spPr/>
    </dgm:pt>
    <dgm:pt modelId="{C7AF8028-0A1F-4B6B-BA86-08AA83130861}" type="pres">
      <dgm:prSet presAssocID="{BE907F90-9D92-45A1-94F8-1DCBD5B9715F}" presName="invisiNode" presStyleLbl="node1" presStyleIdx="2" presStyleCnt="3"/>
      <dgm:spPr/>
    </dgm:pt>
    <dgm:pt modelId="{801EDB75-7215-4290-9F39-D09130BB9918}" type="pres">
      <dgm:prSet presAssocID="{BE907F90-9D92-45A1-94F8-1DCBD5B9715F}" presName="imagNode" presStyleLbl="fgImgPlace1" presStyleIdx="2" presStyleCnt="3" custScaleX="145112" custScaleY="14380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8DBB9301-FA28-492D-82F7-7248566C3DAE}" srcId="{7D9F30EA-5AAD-4B4D-9B37-1898C8B1B1C4}" destId="{F0351681-504B-468A-A43A-35239C443A97}" srcOrd="1" destOrd="0" parTransId="{D9E01241-ED2F-43BF-AD0C-3C1C61B771E5}" sibTransId="{E1C31608-5158-4EC9-9C62-26BAAF099A48}"/>
    <dgm:cxn modelId="{BB97E43A-CB32-4C28-9BF3-3026B999259A}" srcId="{7D9F30EA-5AAD-4B4D-9B37-1898C8B1B1C4}" destId="{BFE45829-723F-4E4D-9831-F195998B70F6}" srcOrd="0" destOrd="0" parTransId="{9D4F7DBD-8157-41A0-8C10-0BA42EC495F2}" sibTransId="{914D76AC-028B-4257-BED1-2C2263772DDA}"/>
    <dgm:cxn modelId="{7E5FE03F-B5AC-4410-AFBD-1247EC1958A2}" type="presOf" srcId="{F0351681-504B-468A-A43A-35239C443A97}" destId="{BD834AB3-FAFF-4D74-B8D8-881F0EC6B9AD}" srcOrd="1" destOrd="0" presId="urn:microsoft.com/office/officeart/2005/8/layout/hList7"/>
    <dgm:cxn modelId="{52A36C5F-442A-405D-AAC4-1CDB38AFABE0}" type="presOf" srcId="{914D76AC-028B-4257-BED1-2C2263772DDA}" destId="{E32018F6-38F3-4F68-9FD0-50FD7BED2859}" srcOrd="0" destOrd="0" presId="urn:microsoft.com/office/officeart/2005/8/layout/hList7"/>
    <dgm:cxn modelId="{FCE99B69-BED3-44DC-9B4C-98E72C896783}" type="presOf" srcId="{F0351681-504B-468A-A43A-35239C443A97}" destId="{01B5A3FF-8112-48C6-9524-2594DAB99429}" srcOrd="0" destOrd="0" presId="urn:microsoft.com/office/officeart/2005/8/layout/hList7"/>
    <dgm:cxn modelId="{D49A4A8E-E13A-48B9-A452-439EA4800B82}" srcId="{7D9F30EA-5AAD-4B4D-9B37-1898C8B1B1C4}" destId="{BE907F90-9D92-45A1-94F8-1DCBD5B9715F}" srcOrd="2" destOrd="0" parTransId="{03FA8934-805C-4CA4-B0FE-FC842D45AFE0}" sibTransId="{1C6C0DF2-B0CB-4D92-954A-55B02AC860DD}"/>
    <dgm:cxn modelId="{F2061F9D-9788-41A1-B4E5-626B01ECEC34}" type="presOf" srcId="{BE907F90-9D92-45A1-94F8-1DCBD5B9715F}" destId="{272D07C4-E4A0-4649-AFF9-320ECA914488}" srcOrd="1" destOrd="0" presId="urn:microsoft.com/office/officeart/2005/8/layout/hList7"/>
    <dgm:cxn modelId="{C18F94C0-A146-4255-BD34-1D02D94F8D2A}" type="presOf" srcId="{7D9F30EA-5AAD-4B4D-9B37-1898C8B1B1C4}" destId="{D7F1AC36-BB02-40D3-9EAC-6004F15E8D99}" srcOrd="0" destOrd="0" presId="urn:microsoft.com/office/officeart/2005/8/layout/hList7"/>
    <dgm:cxn modelId="{C5C975CD-4B7D-4AA6-9F9B-E83B130B3C4B}" type="presOf" srcId="{BE907F90-9D92-45A1-94F8-1DCBD5B9715F}" destId="{14E9E240-14D8-48CE-A8EF-4C26DD964D0B}" srcOrd="0" destOrd="0" presId="urn:microsoft.com/office/officeart/2005/8/layout/hList7"/>
    <dgm:cxn modelId="{79CB92D9-CC56-4E39-84EA-E5692F448B8A}" type="presOf" srcId="{E1C31608-5158-4EC9-9C62-26BAAF099A48}" destId="{D893FC16-622A-4AA0-9276-3766E5F1AA15}" srcOrd="0" destOrd="0" presId="urn:microsoft.com/office/officeart/2005/8/layout/hList7"/>
    <dgm:cxn modelId="{A85BD9F3-217E-416B-A45E-45A851EA2404}" type="presOf" srcId="{BFE45829-723F-4E4D-9831-F195998B70F6}" destId="{D73F7537-DE83-45D9-AFD1-908328D4D97E}" srcOrd="0" destOrd="0" presId="urn:microsoft.com/office/officeart/2005/8/layout/hList7"/>
    <dgm:cxn modelId="{3EDBF4FD-7DD4-4EF3-BE9D-862C0BA1F08D}" type="presOf" srcId="{BFE45829-723F-4E4D-9831-F195998B70F6}" destId="{A490A214-21F9-4C52-8E3B-F3A359B01D89}" srcOrd="1" destOrd="0" presId="urn:microsoft.com/office/officeart/2005/8/layout/hList7"/>
    <dgm:cxn modelId="{B3B3CAD2-643F-483A-AC48-5C9D27C0AE1F}" type="presParOf" srcId="{D7F1AC36-BB02-40D3-9EAC-6004F15E8D99}" destId="{9132C0C5-E5AF-4E5E-918C-A1BB430E7228}" srcOrd="0" destOrd="0" presId="urn:microsoft.com/office/officeart/2005/8/layout/hList7"/>
    <dgm:cxn modelId="{8241F920-F8AB-4049-B239-876810A22784}" type="presParOf" srcId="{D7F1AC36-BB02-40D3-9EAC-6004F15E8D99}" destId="{AC9FC888-4E7D-41D5-BF8D-099DDFB49032}" srcOrd="1" destOrd="0" presId="urn:microsoft.com/office/officeart/2005/8/layout/hList7"/>
    <dgm:cxn modelId="{022A535C-B324-48CC-98D0-979B9F422206}" type="presParOf" srcId="{AC9FC888-4E7D-41D5-BF8D-099DDFB49032}" destId="{3B03A404-6FA8-44DF-BD0D-938BEE92A850}" srcOrd="0" destOrd="0" presId="urn:microsoft.com/office/officeart/2005/8/layout/hList7"/>
    <dgm:cxn modelId="{C19ACD92-19E6-456C-89E1-902B8172A2F1}" type="presParOf" srcId="{3B03A404-6FA8-44DF-BD0D-938BEE92A850}" destId="{D73F7537-DE83-45D9-AFD1-908328D4D97E}" srcOrd="0" destOrd="0" presId="urn:microsoft.com/office/officeart/2005/8/layout/hList7"/>
    <dgm:cxn modelId="{AB824435-CA85-4FDD-A7CF-5C8429ADCD96}" type="presParOf" srcId="{3B03A404-6FA8-44DF-BD0D-938BEE92A850}" destId="{A490A214-21F9-4C52-8E3B-F3A359B01D89}" srcOrd="1" destOrd="0" presId="urn:microsoft.com/office/officeart/2005/8/layout/hList7"/>
    <dgm:cxn modelId="{99B49B4E-DFAE-4F47-96B0-0BA37E5290F1}" type="presParOf" srcId="{3B03A404-6FA8-44DF-BD0D-938BEE92A850}" destId="{8FADFE9E-A8A8-41F1-B358-A7A11B6B47E1}" srcOrd="2" destOrd="0" presId="urn:microsoft.com/office/officeart/2005/8/layout/hList7"/>
    <dgm:cxn modelId="{E34B854F-9FC6-4C99-B999-26B001ADEA3A}" type="presParOf" srcId="{3B03A404-6FA8-44DF-BD0D-938BEE92A850}" destId="{79E796B1-3ABE-4958-A470-95B84B3BA8FB}" srcOrd="3" destOrd="0" presId="urn:microsoft.com/office/officeart/2005/8/layout/hList7"/>
    <dgm:cxn modelId="{5A1C8ED6-688D-4FAD-AAB3-463EA0CC091B}" type="presParOf" srcId="{AC9FC888-4E7D-41D5-BF8D-099DDFB49032}" destId="{E32018F6-38F3-4F68-9FD0-50FD7BED2859}" srcOrd="1" destOrd="0" presId="urn:microsoft.com/office/officeart/2005/8/layout/hList7"/>
    <dgm:cxn modelId="{2633C9F5-75B9-4072-96C4-AB5D73183030}" type="presParOf" srcId="{AC9FC888-4E7D-41D5-BF8D-099DDFB49032}" destId="{A7D5A4F7-F72A-48AE-87CD-6C7027652D6C}" srcOrd="2" destOrd="0" presId="urn:microsoft.com/office/officeart/2005/8/layout/hList7"/>
    <dgm:cxn modelId="{789BD1FA-9E9D-4721-A57C-1AD887530F32}" type="presParOf" srcId="{A7D5A4F7-F72A-48AE-87CD-6C7027652D6C}" destId="{01B5A3FF-8112-48C6-9524-2594DAB99429}" srcOrd="0" destOrd="0" presId="urn:microsoft.com/office/officeart/2005/8/layout/hList7"/>
    <dgm:cxn modelId="{F35CE952-9ECB-42A2-9A71-91B5E98FFEA8}" type="presParOf" srcId="{A7D5A4F7-F72A-48AE-87CD-6C7027652D6C}" destId="{BD834AB3-FAFF-4D74-B8D8-881F0EC6B9AD}" srcOrd="1" destOrd="0" presId="urn:microsoft.com/office/officeart/2005/8/layout/hList7"/>
    <dgm:cxn modelId="{1ED8CC33-02B3-400B-9894-72EC9DAB72FD}" type="presParOf" srcId="{A7D5A4F7-F72A-48AE-87CD-6C7027652D6C}" destId="{C8F3C681-2C9B-4653-BE31-D8B25A2AB7FA}" srcOrd="2" destOrd="0" presId="urn:microsoft.com/office/officeart/2005/8/layout/hList7"/>
    <dgm:cxn modelId="{2749D2DA-392B-4459-ACA7-973A32902EB3}" type="presParOf" srcId="{A7D5A4F7-F72A-48AE-87CD-6C7027652D6C}" destId="{E6379D24-0F7F-4C89-AA74-40B94EA75227}" srcOrd="3" destOrd="0" presId="urn:microsoft.com/office/officeart/2005/8/layout/hList7"/>
    <dgm:cxn modelId="{895596CE-F6C3-43AD-8CBC-E688517A0F86}" type="presParOf" srcId="{AC9FC888-4E7D-41D5-BF8D-099DDFB49032}" destId="{D893FC16-622A-4AA0-9276-3766E5F1AA15}" srcOrd="3" destOrd="0" presId="urn:microsoft.com/office/officeart/2005/8/layout/hList7"/>
    <dgm:cxn modelId="{511D7AED-1EBD-4B19-A751-919B19AA8988}" type="presParOf" srcId="{AC9FC888-4E7D-41D5-BF8D-099DDFB49032}" destId="{A10443EA-0A22-4998-85A4-5FC07C4410A8}" srcOrd="4" destOrd="0" presId="urn:microsoft.com/office/officeart/2005/8/layout/hList7"/>
    <dgm:cxn modelId="{D277CEF3-89D0-40F1-B9CA-7734F70F7AFD}" type="presParOf" srcId="{A10443EA-0A22-4998-85A4-5FC07C4410A8}" destId="{14E9E240-14D8-48CE-A8EF-4C26DD964D0B}" srcOrd="0" destOrd="0" presId="urn:microsoft.com/office/officeart/2005/8/layout/hList7"/>
    <dgm:cxn modelId="{58A173BA-EAC0-4D28-92CF-9CB04CA29FAB}" type="presParOf" srcId="{A10443EA-0A22-4998-85A4-5FC07C4410A8}" destId="{272D07C4-E4A0-4649-AFF9-320ECA914488}" srcOrd="1" destOrd="0" presId="urn:microsoft.com/office/officeart/2005/8/layout/hList7"/>
    <dgm:cxn modelId="{0D835E6F-77FF-4415-9DB3-7A71EA7893E3}" type="presParOf" srcId="{A10443EA-0A22-4998-85A4-5FC07C4410A8}" destId="{C7AF8028-0A1F-4B6B-BA86-08AA83130861}" srcOrd="2" destOrd="0" presId="urn:microsoft.com/office/officeart/2005/8/layout/hList7"/>
    <dgm:cxn modelId="{85E79C21-B323-4AA3-A798-FD201BB1CE18}" type="presParOf" srcId="{A10443EA-0A22-4998-85A4-5FC07C4410A8}" destId="{801EDB75-7215-4290-9F39-D09130BB991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782FD21-6C09-4BC0-934D-3C01247185B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3BA93B2A-7107-49CF-9B3E-47E8BF97AD80}" type="parTrans" cxnId="{CED3C681-D41E-4775-9E8C-0CC72EBE352F}">
      <dgm:prSet/>
      <dgm:spPr/>
      <dgm:t>
        <a:bodyPr/>
        <a:lstStyle/>
        <a:p>
          <a:endParaRPr lang="ru-RU"/>
        </a:p>
      </dgm:t>
    </dgm:pt>
    <dgm:pt modelId="{101D608E-9EBC-40B6-91D9-6FFF31D19B2F}" type="sibTrans" cxnId="{CED3C681-D41E-4775-9E8C-0CC72EBE352F}">
      <dgm:prSet/>
      <dgm:spPr/>
      <dgm:t>
        <a:bodyPr/>
        <a:lstStyle/>
        <a:p>
          <a:endParaRPr lang="ru-RU"/>
        </a:p>
      </dgm:t>
    </dgm:pt>
    <dgm:pt modelId="{ACF5097F-CC5B-4366-ABE7-38687129F65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2616B00B-F7C0-4234-86E7-8EDE1A3DF7B4}" type="parTrans" cxnId="{DAC3DEE0-9F83-4CC8-B18E-6F48B1BB4651}">
      <dgm:prSet/>
      <dgm:spPr/>
      <dgm:t>
        <a:bodyPr/>
        <a:lstStyle/>
        <a:p>
          <a:endParaRPr lang="ru-RU"/>
        </a:p>
      </dgm:t>
    </dgm:pt>
    <dgm:pt modelId="{68A32AD1-FA7D-46F8-A155-4CDC1D3CEAC9}" type="sibTrans" cxnId="{DAC3DEE0-9F83-4CC8-B18E-6F48B1BB4651}">
      <dgm:prSet/>
      <dgm:spPr/>
      <dgm:t>
        <a:bodyPr/>
        <a:lstStyle/>
        <a:p>
          <a:endParaRPr lang="ru-RU"/>
        </a:p>
      </dgm:t>
    </dgm:pt>
    <dgm:pt modelId="{333612F3-69F1-4CC0-ACEA-154FBD023C22}">
      <dgm:prSet custT="1"/>
      <dgm:spPr>
        <a:solidFill>
          <a:srgbClr val="90C5D8">
            <a:alpha val="89804"/>
          </a:srgbClr>
        </a:solidFill>
      </dgm:spPr>
      <dgm:t>
        <a:bodyPr/>
        <a:lstStyle/>
        <a:p>
          <a:r>
            <a: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План мероприятий по росту доходного потенциала Первомайского сельского поселения, оптимизации расходов бюджета Первомайского сельского поселения Ремонтненского района  и сокращению муниципального долга бюджета Первомайского сельского поселения до 2024 года,  утвержденный постановлением Администрации Первомайского сельского поселения от 15.10.2018 № 101</a:t>
          </a:r>
          <a:endParaRPr lang="ru-RU" sz="1600" b="1" dirty="0">
            <a:solidFill>
              <a:schemeClr val="tx1"/>
            </a:solidFill>
          </a:endParaRPr>
        </a:p>
      </dgm:t>
    </dgm:pt>
    <dgm:pt modelId="{7C648A16-2C70-40A2-9902-C7019F970936}" type="parTrans" cxnId="{F0FA317E-D0B6-4C80-A3EC-A14865C76CD9}">
      <dgm:prSet/>
      <dgm:spPr/>
      <dgm:t>
        <a:bodyPr/>
        <a:lstStyle/>
        <a:p>
          <a:endParaRPr lang="ru-RU"/>
        </a:p>
      </dgm:t>
    </dgm:pt>
    <dgm:pt modelId="{251F4F98-B6F1-4839-A86B-13A0221B67AC}" type="sibTrans" cxnId="{F0FA317E-D0B6-4C80-A3EC-A14865C76CD9}">
      <dgm:prSet/>
      <dgm:spPr/>
      <dgm:t>
        <a:bodyPr/>
        <a:lstStyle/>
        <a:p>
          <a:endParaRPr lang="ru-RU"/>
        </a:p>
      </dgm:t>
    </dgm:pt>
    <dgm:pt modelId="{B24A4114-075E-404F-8B16-9D176DA92767}">
      <dgm:prSet custT="1"/>
      <dgm:spPr>
        <a:solidFill>
          <a:srgbClr val="99FF66">
            <a:alpha val="89804"/>
          </a:srgbClr>
        </a:solidFill>
      </dgm:spPr>
      <dgm:t>
        <a:bodyPr/>
        <a:lstStyle/>
        <a:p>
          <a:r>
            <a:rPr lang="ru-RU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взвешенной долговой политики</a:t>
          </a:r>
        </a:p>
      </dgm:t>
    </dgm:pt>
    <dgm:pt modelId="{3F31DA21-2726-404D-AE3E-3E3365DB5EE6}" type="parTrans" cxnId="{26122576-91C7-4B66-BA4F-AB7E4BC61A3D}">
      <dgm:prSet/>
      <dgm:spPr/>
      <dgm:t>
        <a:bodyPr/>
        <a:lstStyle/>
        <a:p>
          <a:endParaRPr lang="ru-RU"/>
        </a:p>
      </dgm:t>
    </dgm:pt>
    <dgm:pt modelId="{270C50DE-424C-441D-A24D-6E7D981051B3}" type="sibTrans" cxnId="{26122576-91C7-4B66-BA4F-AB7E4BC61A3D}">
      <dgm:prSet/>
      <dgm:spPr/>
      <dgm:t>
        <a:bodyPr/>
        <a:lstStyle/>
        <a:p>
          <a:endParaRPr lang="ru-RU"/>
        </a:p>
      </dgm:t>
    </dgm:pt>
    <dgm:pt modelId="{6CDFB346-5AE3-475E-BC66-186028DEC05D}" type="pres">
      <dgm:prSet presAssocID="{B90239BA-D30D-42D9-95F7-1477AF7261C5}" presName="linearFlow" presStyleCnt="0">
        <dgm:presLayoutVars>
          <dgm:dir/>
          <dgm:animLvl val="lvl"/>
          <dgm:resizeHandles val="exact"/>
        </dgm:presLayoutVars>
      </dgm:prSet>
      <dgm:spPr/>
    </dgm:pt>
    <dgm:pt modelId="{EDA2A39D-2EAF-4B4F-92AC-7B916275B1B5}" type="pres">
      <dgm:prSet presAssocID="{ACF5097F-CC5B-4366-ABE7-38687129F656}" presName="composite" presStyleCnt="0"/>
      <dgm:spPr/>
    </dgm:pt>
    <dgm:pt modelId="{09D480C1-C8E8-4CE7-8873-41C175F67275}" type="pres">
      <dgm:prSet presAssocID="{ACF5097F-CC5B-4366-ABE7-38687129F656}" presName="parentText" presStyleLbl="alignNode1" presStyleIdx="0" presStyleCnt="2" custScaleX="63032" custScaleY="33808" custLinFactNeighborX="7802" custLinFactNeighborY="-97550">
        <dgm:presLayoutVars>
          <dgm:chMax val="1"/>
          <dgm:bulletEnabled val="1"/>
        </dgm:presLayoutVars>
      </dgm:prSet>
      <dgm:spPr>
        <a:prstGeom prst="bevel">
          <a:avLst/>
        </a:prstGeom>
      </dgm:spPr>
    </dgm:pt>
    <dgm:pt modelId="{CA80EEC5-8180-463D-AB43-E20FC1CCE0B0}" type="pres">
      <dgm:prSet presAssocID="{ACF5097F-CC5B-4366-ABE7-38687129F656}" presName="descendantText" presStyleLbl="alignAcc1" presStyleIdx="0" presStyleCnt="2" custScaleX="98356" custScaleY="68712" custLinFactNeighborX="-5737" custLinFactNeighborY="-22623">
        <dgm:presLayoutVars>
          <dgm:bulletEnabled val="1"/>
        </dgm:presLayoutVars>
      </dgm:prSet>
      <dgm:spPr/>
    </dgm:pt>
    <dgm:pt modelId="{07DE8F24-526C-4B06-8BA3-1A3B3552AAA3}" type="pres">
      <dgm:prSet presAssocID="{68A32AD1-FA7D-46F8-A155-4CDC1D3CEAC9}" presName="sp" presStyleCnt="0"/>
      <dgm:spPr/>
    </dgm:pt>
    <dgm:pt modelId="{C452401A-080E-446F-8B74-994BE4F30FB4}" type="pres">
      <dgm:prSet presAssocID="{B782FD21-6C09-4BC0-934D-3C01247185B7}" presName="composite" presStyleCnt="0"/>
      <dgm:spPr/>
    </dgm:pt>
    <dgm:pt modelId="{9B6A0A72-3C0F-4B82-A7E6-2BA4A15A1DC4}" type="pres">
      <dgm:prSet presAssocID="{B782FD21-6C09-4BC0-934D-3C01247185B7}" presName="parentText" presStyleLbl="alignNode1" presStyleIdx="1" presStyleCnt="2" custAng="0" custScaleX="64809" custScaleY="32186" custLinFactNeighborX="7821" custLinFactNeighborY="4978">
        <dgm:presLayoutVars>
          <dgm:chMax val="1"/>
          <dgm:bulletEnabled val="1"/>
        </dgm:presLayoutVars>
      </dgm:prSet>
      <dgm:spPr>
        <a:prstGeom prst="bevel">
          <a:avLst/>
        </a:prstGeom>
      </dgm:spPr>
    </dgm:pt>
    <dgm:pt modelId="{9A9BA3CA-42DC-4E24-BA14-1B2C342C1B46}" type="pres">
      <dgm:prSet presAssocID="{B782FD21-6C09-4BC0-934D-3C01247185B7}" presName="descendantText" presStyleLbl="alignAcc1" presStyleIdx="1" presStyleCnt="2" custScaleX="98785" custScaleY="45213" custLinFactNeighborX="-5415" custLinFactNeighborY="-19684">
        <dgm:presLayoutVars>
          <dgm:bulletEnabled val="1"/>
        </dgm:presLayoutVars>
      </dgm:prSet>
      <dgm:spPr/>
    </dgm:pt>
  </dgm:ptLst>
  <dgm:cxnLst>
    <dgm:cxn modelId="{9C20B933-541E-4996-BFA6-04EC9A4A54B5}" type="presOf" srcId="{B24A4114-075E-404F-8B16-9D176DA92767}" destId="{9A9BA3CA-42DC-4E24-BA14-1B2C342C1B46}" srcOrd="0" destOrd="0" presId="urn:microsoft.com/office/officeart/2005/8/layout/chevron2"/>
    <dgm:cxn modelId="{62F46040-DC3D-4F32-A166-9FD6523AD614}" type="presOf" srcId="{333612F3-69F1-4CC0-ACEA-154FBD023C22}" destId="{CA80EEC5-8180-463D-AB43-E20FC1CCE0B0}" srcOrd="0" destOrd="0" presId="urn:microsoft.com/office/officeart/2005/8/layout/chevron2"/>
    <dgm:cxn modelId="{26122576-91C7-4B66-BA4F-AB7E4BC61A3D}" srcId="{B782FD21-6C09-4BC0-934D-3C01247185B7}" destId="{B24A4114-075E-404F-8B16-9D176DA92767}" srcOrd="0" destOrd="0" parTransId="{3F31DA21-2726-404D-AE3E-3E3365DB5EE6}" sibTransId="{270C50DE-424C-441D-A24D-6E7D981051B3}"/>
    <dgm:cxn modelId="{F0FA317E-D0B6-4C80-A3EC-A14865C76CD9}" srcId="{ACF5097F-CC5B-4366-ABE7-38687129F656}" destId="{333612F3-69F1-4CC0-ACEA-154FBD023C22}" srcOrd="0" destOrd="0" parTransId="{7C648A16-2C70-40A2-9902-C7019F970936}" sibTransId="{251F4F98-B6F1-4839-A86B-13A0221B67AC}"/>
    <dgm:cxn modelId="{CED3C681-D41E-4775-9E8C-0CC72EBE352F}" srcId="{B90239BA-D30D-42D9-95F7-1477AF7261C5}" destId="{B782FD21-6C09-4BC0-934D-3C01247185B7}" srcOrd="1" destOrd="0" parTransId="{3BA93B2A-7107-49CF-9B3E-47E8BF97AD80}" sibTransId="{101D608E-9EBC-40B6-91D9-6FFF31D19B2F}"/>
    <dgm:cxn modelId="{16DC8D87-5856-4CF7-82F9-23A6BA576B08}" type="presOf" srcId="{ACF5097F-CC5B-4366-ABE7-38687129F656}" destId="{09D480C1-C8E8-4CE7-8873-41C175F67275}" srcOrd="0" destOrd="0" presId="urn:microsoft.com/office/officeart/2005/8/layout/chevron2"/>
    <dgm:cxn modelId="{E63985C4-94E8-4498-AEFF-66E1C034FFB7}" type="presOf" srcId="{B782FD21-6C09-4BC0-934D-3C01247185B7}" destId="{9B6A0A72-3C0F-4B82-A7E6-2BA4A15A1DC4}" srcOrd="0" destOrd="0" presId="urn:microsoft.com/office/officeart/2005/8/layout/chevron2"/>
    <dgm:cxn modelId="{DAC3DEE0-9F83-4CC8-B18E-6F48B1BB4651}" srcId="{B90239BA-D30D-42D9-95F7-1477AF7261C5}" destId="{ACF5097F-CC5B-4366-ABE7-38687129F656}" srcOrd="0" destOrd="0" parTransId="{2616B00B-F7C0-4234-86E7-8EDE1A3DF7B4}" sibTransId="{68A32AD1-FA7D-46F8-A155-4CDC1D3CEAC9}"/>
    <dgm:cxn modelId="{8FA14BE3-DBFE-433D-97D6-DC7A12617151}" type="presOf" srcId="{B90239BA-D30D-42D9-95F7-1477AF7261C5}" destId="{6CDFB346-5AE3-475E-BC66-186028DEC05D}" srcOrd="0" destOrd="0" presId="urn:microsoft.com/office/officeart/2005/8/layout/chevron2"/>
    <dgm:cxn modelId="{849AFF4B-8829-4DD7-B6EF-5682AEB4015B}" type="presParOf" srcId="{6CDFB346-5AE3-475E-BC66-186028DEC05D}" destId="{EDA2A39D-2EAF-4B4F-92AC-7B916275B1B5}" srcOrd="0" destOrd="0" presId="urn:microsoft.com/office/officeart/2005/8/layout/chevron2"/>
    <dgm:cxn modelId="{7A535621-3417-4356-A905-C443EAB85AA5}" type="presParOf" srcId="{EDA2A39D-2EAF-4B4F-92AC-7B916275B1B5}" destId="{09D480C1-C8E8-4CE7-8873-41C175F67275}" srcOrd="0" destOrd="0" presId="urn:microsoft.com/office/officeart/2005/8/layout/chevron2"/>
    <dgm:cxn modelId="{C5286DCF-5ACA-43ED-97AD-780C20F98B90}" type="presParOf" srcId="{EDA2A39D-2EAF-4B4F-92AC-7B916275B1B5}" destId="{CA80EEC5-8180-463D-AB43-E20FC1CCE0B0}" srcOrd="1" destOrd="0" presId="urn:microsoft.com/office/officeart/2005/8/layout/chevron2"/>
    <dgm:cxn modelId="{1DCF2736-5B68-4932-B98B-CF3A25D7843E}" type="presParOf" srcId="{6CDFB346-5AE3-475E-BC66-186028DEC05D}" destId="{07DE8F24-526C-4B06-8BA3-1A3B3552AAA3}" srcOrd="1" destOrd="0" presId="urn:microsoft.com/office/officeart/2005/8/layout/chevron2"/>
    <dgm:cxn modelId="{9E60DC5A-8AB9-400F-851F-D170249324FB}" type="presParOf" srcId="{6CDFB346-5AE3-475E-BC66-186028DEC05D}" destId="{C452401A-080E-446F-8B74-994BE4F30FB4}" srcOrd="2" destOrd="0" presId="urn:microsoft.com/office/officeart/2005/8/layout/chevron2"/>
    <dgm:cxn modelId="{EC7FEEA8-2E40-4707-AB8E-2408B195A71A}" type="presParOf" srcId="{C452401A-080E-446F-8B74-994BE4F30FB4}" destId="{9B6A0A72-3C0F-4B82-A7E6-2BA4A15A1DC4}" srcOrd="0" destOrd="0" presId="urn:microsoft.com/office/officeart/2005/8/layout/chevron2"/>
    <dgm:cxn modelId="{B07C9474-E386-4CD7-9B8D-EFF525BABE77}" type="presParOf" srcId="{C452401A-080E-446F-8B74-994BE4F30FB4}" destId="{9A9BA3CA-42DC-4E24-BA14-1B2C342C1B46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" loCatId="list" qsTypeId="urn:microsoft.com/office/officeart/2005/8/quickstyle/3d2#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 anchor="ctr"/>
        <a:lstStyle/>
        <a:p>
          <a:pPr algn="ctr"/>
          <a:endParaRPr lang="ru-RU" sz="1400" dirty="0">
            <a:latin typeface="+mj-lt"/>
          </a:endParaRPr>
        </a:p>
        <a:p>
          <a:pPr algn="ctr"/>
          <a:r>
            <a:rPr lang="ru-RU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630,5</a:t>
          </a:r>
          <a:endParaRPr lang="ru-RU" sz="1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algn="ctr"/>
          <a:endParaRPr lang="ru-RU" sz="1400" dirty="0">
            <a:latin typeface="+mj-lt"/>
          </a:endParaRP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C97DEE32-CB06-4791-BCBA-64AB4E8F81A7}">
      <dgm:prSet phldrT="[Текст]" custT="1"/>
      <dgm:spPr/>
      <dgm:t>
        <a:bodyPr anchor="ctr"/>
        <a:lstStyle/>
        <a:p>
          <a:pPr algn="ctr"/>
          <a:r>
            <a:rPr lang="ru-RU" sz="1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имущество физических лиц 72,0</a:t>
          </a:r>
          <a:endParaRPr lang="ru-RU" sz="1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02A2E4F-7228-4C2C-B8D2-AA21D4409A13}" type="parTrans" cxnId="{3AC4BAA2-528D-402B-87E6-3118DFC36D03}">
      <dgm:prSet/>
      <dgm:spPr/>
      <dgm:t>
        <a:bodyPr/>
        <a:lstStyle/>
        <a:p>
          <a:pPr algn="ctr"/>
          <a:endParaRPr lang="ru-RU"/>
        </a:p>
      </dgm:t>
    </dgm:pt>
    <dgm:pt modelId="{09F77138-88E1-4648-8066-33468F18AA7B}" type="sibTrans" cxnId="{3AC4BAA2-528D-402B-87E6-3118DFC36D03}">
      <dgm:prSet/>
      <dgm:spPr/>
      <dgm:t>
        <a:bodyPr/>
        <a:lstStyle/>
        <a:p>
          <a:pPr algn="ctr"/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Земельный налог</a:t>
          </a:r>
        </a:p>
        <a:p>
          <a:pPr algn="ctr"/>
          <a:r>
            <a: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547,0</a:t>
          </a:r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pPr algn="ctr"/>
          <a:endParaRPr lang="ru-RU"/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pPr algn="ctr"/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Штрафы,  санкции, возмещение ущерба</a:t>
          </a:r>
        </a:p>
        <a:p>
          <a:pPr algn="ctr"/>
          <a:r>
            <a:rPr lang="ru-RU" sz="1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2,5</a:t>
          </a: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0B9B2A67-3308-4738-A989-277DB42E2389}">
      <dgm:prSet phldrT="[Текст]" custT="1"/>
      <dgm:spPr/>
      <dgm:t>
        <a:bodyPr/>
        <a:lstStyle/>
        <a:p>
          <a:pPr algn="ctr"/>
          <a:r>
            <a:rPr lang="ru-RU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algn="ctr"/>
          <a:r>
            <a: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12 142,9</a:t>
          </a:r>
        </a:p>
      </dgm:t>
    </dgm:pt>
    <dgm:pt modelId="{B59CBA58-19C8-46DB-9EC7-31A700C71AA8}" type="par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F45485CB-20B1-475E-B0DF-D9C24AC455BE}" type="sib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BA090E94-8B27-4531-ACFD-055B1B3DB79D}">
      <dgm:prSet phldrT="[Текст]" custT="1"/>
      <dgm:spPr/>
      <dgm:t>
        <a:bodyPr anchor="ctr"/>
        <a:lstStyle/>
        <a:p>
          <a:pPr algn="ctr"/>
          <a:r>
            <a:rPr lang="ru-RU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630,0</a:t>
          </a:r>
          <a:endParaRPr lang="ru-RU" sz="1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91CA2F1-D445-458F-9CD2-C8AFD2E6E334}" type="parTrans" cxnId="{88B3C375-A51F-4C96-9C49-6C7EE1333A2E}">
      <dgm:prSet/>
      <dgm:spPr/>
      <dgm:t>
        <a:bodyPr/>
        <a:lstStyle/>
        <a:p>
          <a:endParaRPr lang="ru-RU"/>
        </a:p>
      </dgm:t>
    </dgm:pt>
    <dgm:pt modelId="{29385BA7-84CD-47DD-AD14-392FE9FE061F}" type="sibTrans" cxnId="{88B3C375-A51F-4C96-9C49-6C7EE1333A2E}">
      <dgm:prSet/>
      <dgm:spPr/>
      <dgm:t>
        <a:bodyPr/>
        <a:lstStyle/>
        <a:p>
          <a:endParaRPr lang="ru-RU"/>
        </a:p>
      </dgm:t>
    </dgm:pt>
    <dgm:pt modelId="{9589BF18-EB43-46B1-B7B8-63ADBDFDC163}">
      <dgm:prSet phldrT="[Текст]" custT="1"/>
      <dgm:spPr/>
      <dgm:t>
        <a:bodyPr anchor="ctr"/>
        <a:lstStyle/>
        <a:p>
          <a:pPr algn="ctr"/>
          <a:r>
            <a:rPr lang="ru-RU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algn="ctr"/>
          <a:r>
            <a: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3,0</a:t>
          </a:r>
        </a:p>
      </dgm:t>
    </dgm:pt>
    <dgm:pt modelId="{0C08EA7C-BFFB-47BE-8AE9-56286B5A196F}" type="parTrans" cxnId="{BC9EECA3-31A3-40D6-B395-5CD9FE4B63D3}">
      <dgm:prSet/>
      <dgm:spPr/>
      <dgm:t>
        <a:bodyPr/>
        <a:lstStyle/>
        <a:p>
          <a:endParaRPr lang="ru-RU"/>
        </a:p>
      </dgm:t>
    </dgm:pt>
    <dgm:pt modelId="{95ADC15E-E719-415A-A3F1-FDF2C80A9E52}" type="sibTrans" cxnId="{BC9EECA3-31A3-40D6-B395-5CD9FE4B63D3}">
      <dgm:prSet/>
      <dgm:spPr/>
      <dgm:t>
        <a:bodyPr/>
        <a:lstStyle/>
        <a:p>
          <a:endParaRPr lang="ru-RU"/>
        </a:p>
      </dgm:t>
    </dgm:pt>
    <dgm:pt modelId="{92A80C17-EBAF-4C75-853C-60185C6E6DCD}">
      <dgm:prSet phldrT="[Текст]" custT="1"/>
      <dgm:spPr/>
      <dgm:t>
        <a:bodyPr anchor="ctr"/>
        <a:lstStyle/>
        <a:p>
          <a:pPr algn="ctr"/>
          <a:r>
            <a:rPr lang="ru-RU" sz="1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от компенсации затрат государства 12,0</a:t>
          </a:r>
          <a:endParaRPr lang="ru-RU" sz="12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068A6FB-EA8B-4EDE-B297-830E4A59359A}" type="parTrans" cxnId="{EC4176CC-0D54-4332-BD77-C94274568FD9}">
      <dgm:prSet/>
      <dgm:spPr/>
      <dgm:t>
        <a:bodyPr/>
        <a:lstStyle/>
        <a:p>
          <a:endParaRPr lang="ru-RU"/>
        </a:p>
      </dgm:t>
    </dgm:pt>
    <dgm:pt modelId="{085152F4-1F84-4EDB-80AC-EDE2399913A8}" type="sibTrans" cxnId="{EC4176CC-0D54-4332-BD77-C94274568FD9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</dgm:pt>
    <dgm:pt modelId="{94272FED-D994-4743-844C-5070BB732343}" type="pres">
      <dgm:prSet presAssocID="{E313B81E-1751-4C21-8155-E4E5788F26D3}" presName="comp" presStyleCnt="0"/>
      <dgm:spPr/>
    </dgm:pt>
    <dgm:pt modelId="{3D57390B-957B-42E2-9EEB-3D286DE16B84}" type="pres">
      <dgm:prSet presAssocID="{E313B81E-1751-4C21-8155-E4E5788F26D3}" presName="box" presStyleLbl="node1" presStyleIdx="0" presStyleCnt="8" custScaleY="120642" custLinFactNeighborY="3071"/>
      <dgm:spPr/>
    </dgm:pt>
    <dgm:pt modelId="{DC3D1057-3911-49DC-8B4B-4F8305BF098A}" type="pres">
      <dgm:prSet presAssocID="{E313B81E-1751-4C21-8155-E4E5788F26D3}" presName="img" presStyleLbl="fgImgPlace1" presStyleIdx="0" presStyleCnt="8" custScaleX="92777" custScaleY="126532" custLinFactNeighborX="-9319" custLinFactNeighborY="408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CE55AF3-693F-4ADA-963D-E4F57667994B}" type="pres">
      <dgm:prSet presAssocID="{E313B81E-1751-4C21-8155-E4E5788F26D3}" presName="text" presStyleLbl="node1" presStyleIdx="0" presStyleCnt="8">
        <dgm:presLayoutVars>
          <dgm:bulletEnabled val="1"/>
        </dgm:presLayoutVars>
      </dgm:prSet>
      <dgm:spPr/>
    </dgm:pt>
    <dgm:pt modelId="{A2C514FB-D7EB-4AA8-B2BD-147960D9F9FC}" type="pres">
      <dgm:prSet presAssocID="{A953BF2A-CE73-464D-9553-D0EF45A6271B}" presName="spacer" presStyleCnt="0"/>
      <dgm:spPr/>
    </dgm:pt>
    <dgm:pt modelId="{4C4B47A0-B25E-4991-B2ED-6AC55F32B923}" type="pres">
      <dgm:prSet presAssocID="{C97DEE32-CB06-4791-BCBA-64AB4E8F81A7}" presName="comp" presStyleCnt="0"/>
      <dgm:spPr/>
    </dgm:pt>
    <dgm:pt modelId="{D4719953-BCF8-4147-BA01-5072633CA648}" type="pres">
      <dgm:prSet presAssocID="{C97DEE32-CB06-4791-BCBA-64AB4E8F81A7}" presName="box" presStyleLbl="node1" presStyleIdx="1" presStyleCnt="8" custScaleY="105804" custLinFactNeighborY="-2480"/>
      <dgm:spPr/>
    </dgm:pt>
    <dgm:pt modelId="{10414709-A3FF-419B-8BA0-6B96893FDF2B}" type="pres">
      <dgm:prSet presAssocID="{C97DEE32-CB06-4791-BCBA-64AB4E8F81A7}" presName="img" presStyleLbl="fgImgPlace1" presStyleIdx="1" presStyleCnt="8" custScaleX="87599" custScaleY="122038" custLinFactNeighborX="-7557" custLinFactNeighborY="-702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EACFEE0-BEE7-4E7A-8CB3-5254697BDBB8}" type="pres">
      <dgm:prSet presAssocID="{C97DEE32-CB06-4791-BCBA-64AB4E8F81A7}" presName="text" presStyleLbl="node1" presStyleIdx="1" presStyleCnt="8">
        <dgm:presLayoutVars>
          <dgm:bulletEnabled val="1"/>
        </dgm:presLayoutVars>
      </dgm:prSet>
      <dgm:spPr/>
    </dgm:pt>
    <dgm:pt modelId="{10A85B69-F88F-4A3C-900B-DFE86B169A12}" type="pres">
      <dgm:prSet presAssocID="{09F77138-88E1-4648-8066-33468F18AA7B}" presName="spacer" presStyleCnt="0"/>
      <dgm:spPr/>
    </dgm:pt>
    <dgm:pt modelId="{931DB2C6-6A18-4320-B852-C2613EDB2FA8}" type="pres">
      <dgm:prSet presAssocID="{0CB101B1-31FC-4497-B774-302BD4E2A2CB}" presName="comp" presStyleCnt="0"/>
      <dgm:spPr/>
    </dgm:pt>
    <dgm:pt modelId="{67233FA9-89F9-43A8-9F80-99BA1DBCD9E3}" type="pres">
      <dgm:prSet presAssocID="{0CB101B1-31FC-4497-B774-302BD4E2A2CB}" presName="box" presStyleLbl="node1" presStyleIdx="2" presStyleCnt="8" custScaleY="114414" custLinFactNeighborY="-10525"/>
      <dgm:spPr/>
    </dgm:pt>
    <dgm:pt modelId="{B43CAF5A-DF0E-47F1-8B84-50B2394B9328}" type="pres">
      <dgm:prSet presAssocID="{0CB101B1-31FC-4497-B774-302BD4E2A2CB}" presName="img" presStyleLbl="fgImgPlace1" presStyleIdx="2" presStyleCnt="8" custScaleX="92748" custScaleY="119704" custLinFactNeighborX="-18739" custLinFactNeighborY="-1424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ED0EA491-65AE-4061-9E58-F527A96B4B18}" type="pres">
      <dgm:prSet presAssocID="{0CB101B1-31FC-4497-B774-302BD4E2A2CB}" presName="text" presStyleLbl="node1" presStyleIdx="2" presStyleCnt="8">
        <dgm:presLayoutVars>
          <dgm:bulletEnabled val="1"/>
        </dgm:presLayoutVars>
      </dgm:prSet>
      <dgm:spPr/>
    </dgm:pt>
    <dgm:pt modelId="{5D375768-0ECA-4AFD-96FD-19990CEB488B}" type="pres">
      <dgm:prSet presAssocID="{A20E049E-2BD9-47CC-87E7-27BD5E13D5CD}" presName="spacer" presStyleCnt="0"/>
      <dgm:spPr/>
    </dgm:pt>
    <dgm:pt modelId="{7D4D5190-7A99-4EE3-BF13-894BFF6BFA1A}" type="pres">
      <dgm:prSet presAssocID="{8061A499-68BB-4517-AEA3-079F9BE298A5}" presName="comp" presStyleCnt="0"/>
      <dgm:spPr/>
    </dgm:pt>
    <dgm:pt modelId="{681E65EC-7E48-44FF-9933-C4F2C62D5FC2}" type="pres">
      <dgm:prSet presAssocID="{8061A499-68BB-4517-AEA3-079F9BE298A5}" presName="box" presStyleLbl="node1" presStyleIdx="3" presStyleCnt="8" custLinFactY="116835" custLinFactNeighborX="9434" custLinFactNeighborY="200000"/>
      <dgm:spPr/>
    </dgm:pt>
    <dgm:pt modelId="{7DE197FE-AADA-44C3-8B2B-CF16D12E116A}" type="pres">
      <dgm:prSet presAssocID="{8061A499-68BB-4517-AEA3-079F9BE298A5}" presName="img" presStyleLbl="fgImgPlace1" presStyleIdx="3" presStyleCnt="8" custScaleX="87822" custScaleY="90040" custLinFactY="190803" custLinFactNeighborX="-8954" custLinFactNeighborY="200000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15C59F69-595E-4B67-B539-081BDD40D04C}" type="pres">
      <dgm:prSet presAssocID="{8061A499-68BB-4517-AEA3-079F9BE298A5}" presName="text" presStyleLbl="node1" presStyleIdx="3" presStyleCnt="8">
        <dgm:presLayoutVars>
          <dgm:bulletEnabled val="1"/>
        </dgm:presLayoutVars>
      </dgm:prSet>
      <dgm:spPr/>
    </dgm:pt>
    <dgm:pt modelId="{6AFA3499-CF7C-4437-BB77-60DAFC4E26ED}" type="pres">
      <dgm:prSet presAssocID="{2FF04357-4C60-47B2-ABA7-F34F2DD98536}" presName="spacer" presStyleCnt="0"/>
      <dgm:spPr/>
    </dgm:pt>
    <dgm:pt modelId="{712BDC1E-CA2D-4B05-B9F9-47FDD7A8558E}" type="pres">
      <dgm:prSet presAssocID="{9589BF18-EB43-46B1-B7B8-63ADBDFDC163}" presName="comp" presStyleCnt="0"/>
      <dgm:spPr/>
    </dgm:pt>
    <dgm:pt modelId="{F3E8F88B-0370-448B-8D0E-D54292C8691C}" type="pres">
      <dgm:prSet presAssocID="{9589BF18-EB43-46B1-B7B8-63ADBDFDC163}" presName="box" presStyleLbl="node1" presStyleIdx="4" presStyleCnt="8" custScaleY="92954" custLinFactNeighborY="10078"/>
      <dgm:spPr/>
    </dgm:pt>
    <dgm:pt modelId="{0EECD78B-C0A7-434E-9ADD-45852886C17A}" type="pres">
      <dgm:prSet presAssocID="{9589BF18-EB43-46B1-B7B8-63ADBDFDC163}" presName="img" presStyleLbl="fgImgPlace1" presStyleIdx="4" presStyleCnt="8" custScaleX="87599" custScaleY="99393" custLinFactNeighborX="-13471" custLinFactNeighborY="477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0090A8A9-C296-4A7F-9B52-773A003D1EB8}" type="pres">
      <dgm:prSet presAssocID="{9589BF18-EB43-46B1-B7B8-63ADBDFDC163}" presName="text" presStyleLbl="node1" presStyleIdx="4" presStyleCnt="8">
        <dgm:presLayoutVars>
          <dgm:bulletEnabled val="1"/>
        </dgm:presLayoutVars>
      </dgm:prSet>
      <dgm:spPr/>
    </dgm:pt>
    <dgm:pt modelId="{55032F77-098C-4AB4-88AE-9F2D2C8772AA}" type="pres">
      <dgm:prSet presAssocID="{95ADC15E-E719-415A-A3F1-FDF2C80A9E52}" presName="spacer" presStyleCnt="0"/>
      <dgm:spPr/>
    </dgm:pt>
    <dgm:pt modelId="{8A66E07E-A0AF-47B7-92C7-CC6CC7F443E5}" type="pres">
      <dgm:prSet presAssocID="{0B9B2A67-3308-4738-A989-277DB42E2389}" presName="comp" presStyleCnt="0"/>
      <dgm:spPr/>
    </dgm:pt>
    <dgm:pt modelId="{3AE17446-860D-4EED-9858-81EAAEE74108}" type="pres">
      <dgm:prSet presAssocID="{0B9B2A67-3308-4738-A989-277DB42E2389}" presName="box" presStyleLbl="node1" presStyleIdx="5" presStyleCnt="8" custLinFactY="100000" custLinFactNeighborY="107053"/>
      <dgm:spPr/>
    </dgm:pt>
    <dgm:pt modelId="{59208E79-B8A7-477C-B741-F3EAF6407C81}" type="pres">
      <dgm:prSet presAssocID="{0B9B2A67-3308-4738-A989-277DB42E2389}" presName="img" presStyleLbl="fgImgPlace1" presStyleIdx="5" presStyleCnt="8" custScaleX="72469" custScaleY="94161" custLinFactY="100000" custLinFactNeighborX="-7271" custLinFactNeighborY="157781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6DB89233-6C18-422C-8D76-B2F98DAF26EC}" type="pres">
      <dgm:prSet presAssocID="{0B9B2A67-3308-4738-A989-277DB42E2389}" presName="text" presStyleLbl="node1" presStyleIdx="5" presStyleCnt="8">
        <dgm:presLayoutVars>
          <dgm:bulletEnabled val="1"/>
        </dgm:presLayoutVars>
      </dgm:prSet>
      <dgm:spPr/>
    </dgm:pt>
    <dgm:pt modelId="{E6709232-9FB8-4255-9181-A895BADDD6C1}" type="pres">
      <dgm:prSet presAssocID="{F45485CB-20B1-475E-B0DF-D9C24AC455BE}" presName="spacer" presStyleCnt="0"/>
      <dgm:spPr/>
    </dgm:pt>
    <dgm:pt modelId="{DFA610A1-31CA-4877-A569-7886975AEFA6}" type="pres">
      <dgm:prSet presAssocID="{BA090E94-8B27-4531-ACFD-055B1B3DB79D}" presName="comp" presStyleCnt="0"/>
      <dgm:spPr/>
    </dgm:pt>
    <dgm:pt modelId="{2FF4AF0E-1500-4BD3-8C3A-3E143A3E4058}" type="pres">
      <dgm:prSet presAssocID="{BA090E94-8B27-4531-ACFD-055B1B3DB79D}" presName="box" presStyleLbl="node1" presStyleIdx="6" presStyleCnt="8" custScaleY="121377" custLinFactY="-135102" custLinFactNeighborY="-200000"/>
      <dgm:spPr/>
    </dgm:pt>
    <dgm:pt modelId="{844F59AA-F0BE-4A71-B9FB-41A33D108C7D}" type="pres">
      <dgm:prSet presAssocID="{BA090E94-8B27-4531-ACFD-055B1B3DB79D}" presName="img" presStyleLbl="fgImgPlace1" presStyleIdx="6" presStyleCnt="8" custScaleX="70961" custScaleY="107650" custLinFactY="-200000" custLinFactNeighborX="-13471" custLinFactNeighborY="-219716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  <dgm:pt modelId="{7D0F5A39-751E-4D35-A16D-B71CC8C5B2E8}" type="pres">
      <dgm:prSet presAssocID="{BA090E94-8B27-4531-ACFD-055B1B3DB79D}" presName="text" presStyleLbl="node1" presStyleIdx="6" presStyleCnt="8">
        <dgm:presLayoutVars>
          <dgm:bulletEnabled val="1"/>
        </dgm:presLayoutVars>
      </dgm:prSet>
      <dgm:spPr/>
    </dgm:pt>
    <dgm:pt modelId="{FC4DA34F-7B98-416C-A908-6A29F0CE12EB}" type="pres">
      <dgm:prSet presAssocID="{29385BA7-84CD-47DD-AD14-392FE9FE061F}" presName="spacer" presStyleCnt="0"/>
      <dgm:spPr/>
    </dgm:pt>
    <dgm:pt modelId="{99922961-B3B7-481D-98FA-DA18D32303F6}" type="pres">
      <dgm:prSet presAssocID="{92A80C17-EBAF-4C75-853C-60185C6E6DCD}" presName="comp" presStyleCnt="0"/>
      <dgm:spPr/>
    </dgm:pt>
    <dgm:pt modelId="{AF11DD5F-ABA5-4BE8-8237-3507B0BA4660}" type="pres">
      <dgm:prSet presAssocID="{92A80C17-EBAF-4C75-853C-60185C6E6DCD}" presName="box" presStyleLbl="node1" presStyleIdx="7" presStyleCnt="8" custScaleY="69744" custLinFactY="-100000" custLinFactNeighborX="11321" custLinFactNeighborY="-128324"/>
      <dgm:spPr/>
    </dgm:pt>
    <dgm:pt modelId="{0B0E7E74-22FC-4D83-A5A8-B863E1A0FD16}" type="pres">
      <dgm:prSet presAssocID="{92A80C17-EBAF-4C75-853C-60185C6E6DCD}" presName="img" presStyleLbl="fgImgPlace1" presStyleIdx="7" presStyleCnt="8" custScaleX="87597" custScaleY="74946" custLinFactY="-100000" custLinFactNeighborX="-13472" custLinFactNeighborY="-18537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4584B34-AFD3-49B8-81C6-EA512B6A3149}" type="pres">
      <dgm:prSet presAssocID="{92A80C17-EBAF-4C75-853C-60185C6E6DCD}" presName="text" presStyleLbl="node1" presStyleIdx="7" presStyleCnt="8">
        <dgm:presLayoutVars>
          <dgm:bulletEnabled val="1"/>
        </dgm:presLayoutVars>
      </dgm:prSet>
      <dgm:spPr/>
    </dgm:pt>
  </dgm:ptLst>
  <dgm:cxnLst>
    <dgm:cxn modelId="{32043912-73CB-448B-B92A-3CAD94610B94}" type="presOf" srcId="{9589BF18-EB43-46B1-B7B8-63ADBDFDC163}" destId="{F3E8F88B-0370-448B-8D0E-D54292C8691C}" srcOrd="0" destOrd="0" presId="urn:microsoft.com/office/officeart/2005/8/layout/vList4"/>
    <dgm:cxn modelId="{3EA12B1F-0CEC-4528-A23C-64FA5B3729F5}" type="presOf" srcId="{92A80C17-EBAF-4C75-853C-60185C6E6DCD}" destId="{04584B34-AFD3-49B8-81C6-EA512B6A3149}" srcOrd="1" destOrd="0" presId="urn:microsoft.com/office/officeart/2005/8/layout/vList4"/>
    <dgm:cxn modelId="{F687BA28-450C-4F12-ADAB-BAE88317AEBB}" type="presOf" srcId="{0B9B2A67-3308-4738-A989-277DB42E2389}" destId="{3AE17446-860D-4EED-9858-81EAAEE74108}" srcOrd="0" destOrd="0" presId="urn:microsoft.com/office/officeart/2005/8/layout/vList4"/>
    <dgm:cxn modelId="{FF009F2E-7AFE-45F9-A55D-08CECF0A57A7}" type="presOf" srcId="{0CB101B1-31FC-4497-B774-302BD4E2A2CB}" destId="{ED0EA491-65AE-4061-9E58-F527A96B4B18}" srcOrd="1" destOrd="0" presId="urn:microsoft.com/office/officeart/2005/8/layout/vList4"/>
    <dgm:cxn modelId="{06D30062-499B-45EE-8435-9C4D39A9B99A}" type="presOf" srcId="{227A101D-8088-4F21-A936-43AB877355D2}" destId="{B17E2703-ED7C-40C1-AA5F-205C0BB9EA84}" srcOrd="0" destOrd="0" presId="urn:microsoft.com/office/officeart/2005/8/layout/vList4"/>
    <dgm:cxn modelId="{686FCF65-A02D-4564-AE82-6D642D5F55A5}" type="presOf" srcId="{E313B81E-1751-4C21-8155-E4E5788F26D3}" destId="{ECE55AF3-693F-4ADA-963D-E4F57667994B}" srcOrd="1" destOrd="0" presId="urn:microsoft.com/office/officeart/2005/8/layout/vList4"/>
    <dgm:cxn modelId="{68B25E46-0069-416F-8FC5-A317F2D785D8}" type="presOf" srcId="{9589BF18-EB43-46B1-B7B8-63ADBDFDC163}" destId="{0090A8A9-C296-4A7F-9B52-773A003D1EB8}" srcOrd="1" destOrd="0" presId="urn:microsoft.com/office/officeart/2005/8/layout/vList4"/>
    <dgm:cxn modelId="{12D9766A-BC16-4BCC-B168-A8BD57CAB74C}" type="presOf" srcId="{E313B81E-1751-4C21-8155-E4E5788F26D3}" destId="{3D57390B-957B-42E2-9EEB-3D286DE16B84}" srcOrd="0" destOrd="0" presId="urn:microsoft.com/office/officeart/2005/8/layout/vList4"/>
    <dgm:cxn modelId="{AD796273-A5D5-4972-BF0A-48AE15FB65A6}" type="presOf" srcId="{0B9B2A67-3308-4738-A989-277DB42E2389}" destId="{6DB89233-6C18-422C-8D76-B2F98DAF26EC}" srcOrd="1" destOrd="0" presId="urn:microsoft.com/office/officeart/2005/8/layout/vList4"/>
    <dgm:cxn modelId="{88B3C375-A51F-4C96-9C49-6C7EE1333A2E}" srcId="{227A101D-8088-4F21-A936-43AB877355D2}" destId="{BA090E94-8B27-4531-ACFD-055B1B3DB79D}" srcOrd="6" destOrd="0" parTransId="{E91CA2F1-D445-458F-9CD2-C8AFD2E6E334}" sibTransId="{29385BA7-84CD-47DD-AD14-392FE9FE061F}"/>
    <dgm:cxn modelId="{AABD967A-2829-4D90-8A42-B41E4973856F}" type="presOf" srcId="{BA090E94-8B27-4531-ACFD-055B1B3DB79D}" destId="{7D0F5A39-751E-4D35-A16D-B71CC8C5B2E8}" srcOrd="1" destOrd="0" presId="urn:microsoft.com/office/officeart/2005/8/layout/vList4"/>
    <dgm:cxn modelId="{4B0AC37B-C866-4EF6-924F-A0F18C29C9AE}" type="presOf" srcId="{8061A499-68BB-4517-AEA3-079F9BE298A5}" destId="{15C59F69-595E-4B67-B539-081BDD40D04C}" srcOrd="1" destOrd="0" presId="urn:microsoft.com/office/officeart/2005/8/layout/vList4"/>
    <dgm:cxn modelId="{1B953493-F6F7-47FE-B292-8924ADD9A5A0}" srcId="{227A101D-8088-4F21-A936-43AB877355D2}" destId="{8061A499-68BB-4517-AEA3-079F9BE298A5}" srcOrd="3" destOrd="0" parTransId="{55E260D4-7E74-422F-989D-1A883D30C42B}" sibTransId="{2FF04357-4C60-47B2-ABA7-F34F2DD98536}"/>
    <dgm:cxn modelId="{AAE36993-FAAE-49CB-88DC-E5A4AA805891}" srcId="{227A101D-8088-4F21-A936-43AB877355D2}" destId="{0B9B2A67-3308-4738-A989-277DB42E2389}" srcOrd="5" destOrd="0" parTransId="{B59CBA58-19C8-46DB-9EC7-31A700C71AA8}" sibTransId="{F45485CB-20B1-475E-B0DF-D9C24AC455BE}"/>
    <dgm:cxn modelId="{E5C7C694-70A4-4C23-97F6-EDA5A3D240A2}" srcId="{227A101D-8088-4F21-A936-43AB877355D2}" destId="{E313B81E-1751-4C21-8155-E4E5788F26D3}" srcOrd="0" destOrd="0" parTransId="{E23ADDFA-5A80-4A69-A248-6C133368E902}" sibTransId="{A953BF2A-CE73-464D-9553-D0EF45A6271B}"/>
    <dgm:cxn modelId="{5BE1CC94-A8D3-43C8-8C73-A3349F4F2C3F}" type="presOf" srcId="{C97DEE32-CB06-4791-BCBA-64AB4E8F81A7}" destId="{3EACFEE0-BEE7-4E7A-8CB3-5254697BDBB8}" srcOrd="1" destOrd="0" presId="urn:microsoft.com/office/officeart/2005/8/layout/vList4"/>
    <dgm:cxn modelId="{3AC4BAA2-528D-402B-87E6-3118DFC36D03}" srcId="{227A101D-8088-4F21-A936-43AB877355D2}" destId="{C97DEE32-CB06-4791-BCBA-64AB4E8F81A7}" srcOrd="1" destOrd="0" parTransId="{B02A2E4F-7228-4C2C-B8D2-AA21D4409A13}" sibTransId="{09F77138-88E1-4648-8066-33468F18AA7B}"/>
    <dgm:cxn modelId="{BC9EECA3-31A3-40D6-B395-5CD9FE4B63D3}" srcId="{227A101D-8088-4F21-A936-43AB877355D2}" destId="{9589BF18-EB43-46B1-B7B8-63ADBDFDC163}" srcOrd="4" destOrd="0" parTransId="{0C08EA7C-BFFB-47BE-8AE9-56286B5A196F}" sibTransId="{95ADC15E-E719-415A-A3F1-FDF2C80A9E52}"/>
    <dgm:cxn modelId="{9469BABD-7B52-472A-919C-FD09352CDD3D}" srcId="{227A101D-8088-4F21-A936-43AB877355D2}" destId="{0CB101B1-31FC-4497-B774-302BD4E2A2CB}" srcOrd="2" destOrd="0" parTransId="{72B65FE5-70A3-4544-A451-2D11560A5446}" sibTransId="{A20E049E-2BD9-47CC-87E7-27BD5E13D5CD}"/>
    <dgm:cxn modelId="{86D24FC4-9D8C-4BE6-9895-AB41A41478D0}" type="presOf" srcId="{C97DEE32-CB06-4791-BCBA-64AB4E8F81A7}" destId="{D4719953-BCF8-4147-BA01-5072633CA648}" srcOrd="0" destOrd="0" presId="urn:microsoft.com/office/officeart/2005/8/layout/vList4"/>
    <dgm:cxn modelId="{137B02CA-0AB3-429E-9F8F-D7DCBE6167EA}" type="presOf" srcId="{92A80C17-EBAF-4C75-853C-60185C6E6DCD}" destId="{AF11DD5F-ABA5-4BE8-8237-3507B0BA4660}" srcOrd="0" destOrd="0" presId="urn:microsoft.com/office/officeart/2005/8/layout/vList4"/>
    <dgm:cxn modelId="{C1CBB9CB-F2F4-451B-AC8B-4041A43B94A9}" type="presOf" srcId="{8061A499-68BB-4517-AEA3-079F9BE298A5}" destId="{681E65EC-7E48-44FF-9933-C4F2C62D5FC2}" srcOrd="0" destOrd="0" presId="urn:microsoft.com/office/officeart/2005/8/layout/vList4"/>
    <dgm:cxn modelId="{EC4176CC-0D54-4332-BD77-C94274568FD9}" srcId="{227A101D-8088-4F21-A936-43AB877355D2}" destId="{92A80C17-EBAF-4C75-853C-60185C6E6DCD}" srcOrd="7" destOrd="0" parTransId="{3068A6FB-EA8B-4EDE-B297-830E4A59359A}" sibTransId="{085152F4-1F84-4EDB-80AC-EDE2399913A8}"/>
    <dgm:cxn modelId="{01FCB6D7-E8EC-465B-A2B4-26E22F2182EB}" type="presOf" srcId="{0CB101B1-31FC-4497-B774-302BD4E2A2CB}" destId="{67233FA9-89F9-43A8-9F80-99BA1DBCD9E3}" srcOrd="0" destOrd="0" presId="urn:microsoft.com/office/officeart/2005/8/layout/vList4"/>
    <dgm:cxn modelId="{977231F2-CA44-49BD-A0E1-5360B2B00BB0}" type="presOf" srcId="{BA090E94-8B27-4531-ACFD-055B1B3DB79D}" destId="{2FF4AF0E-1500-4BD3-8C3A-3E143A3E4058}" srcOrd="0" destOrd="0" presId="urn:microsoft.com/office/officeart/2005/8/layout/vList4"/>
    <dgm:cxn modelId="{0F2D3CDF-BB8C-4D2C-82D0-A4CE2C52482E}" type="presParOf" srcId="{B17E2703-ED7C-40C1-AA5F-205C0BB9EA84}" destId="{94272FED-D994-4743-844C-5070BB732343}" srcOrd="0" destOrd="0" presId="urn:microsoft.com/office/officeart/2005/8/layout/vList4"/>
    <dgm:cxn modelId="{C3298EF1-0E83-4B67-924E-41E3C0A7B290}" type="presParOf" srcId="{94272FED-D994-4743-844C-5070BB732343}" destId="{3D57390B-957B-42E2-9EEB-3D286DE16B84}" srcOrd="0" destOrd="0" presId="urn:microsoft.com/office/officeart/2005/8/layout/vList4"/>
    <dgm:cxn modelId="{08C416F4-8312-448C-817A-B33E58F7E947}" type="presParOf" srcId="{94272FED-D994-4743-844C-5070BB732343}" destId="{DC3D1057-3911-49DC-8B4B-4F8305BF098A}" srcOrd="1" destOrd="0" presId="urn:microsoft.com/office/officeart/2005/8/layout/vList4"/>
    <dgm:cxn modelId="{AF3D2BCA-0310-41EC-81C5-28B79EE0235A}" type="presParOf" srcId="{94272FED-D994-4743-844C-5070BB732343}" destId="{ECE55AF3-693F-4ADA-963D-E4F57667994B}" srcOrd="2" destOrd="0" presId="urn:microsoft.com/office/officeart/2005/8/layout/vList4"/>
    <dgm:cxn modelId="{09E49E7B-46F1-4AA0-B9AA-18FEF0F0C31F}" type="presParOf" srcId="{B17E2703-ED7C-40C1-AA5F-205C0BB9EA84}" destId="{A2C514FB-D7EB-4AA8-B2BD-147960D9F9FC}" srcOrd="1" destOrd="0" presId="urn:microsoft.com/office/officeart/2005/8/layout/vList4"/>
    <dgm:cxn modelId="{66B47C61-D57C-4020-B6F3-10AEFE7D061C}" type="presParOf" srcId="{B17E2703-ED7C-40C1-AA5F-205C0BB9EA84}" destId="{4C4B47A0-B25E-4991-B2ED-6AC55F32B923}" srcOrd="2" destOrd="0" presId="urn:microsoft.com/office/officeart/2005/8/layout/vList4"/>
    <dgm:cxn modelId="{147A313B-5582-40CA-B869-84B59EE4C9B8}" type="presParOf" srcId="{4C4B47A0-B25E-4991-B2ED-6AC55F32B923}" destId="{D4719953-BCF8-4147-BA01-5072633CA648}" srcOrd="0" destOrd="0" presId="urn:microsoft.com/office/officeart/2005/8/layout/vList4"/>
    <dgm:cxn modelId="{A24DA369-5424-44EF-8048-BCEE1F1F877C}" type="presParOf" srcId="{4C4B47A0-B25E-4991-B2ED-6AC55F32B923}" destId="{10414709-A3FF-419B-8BA0-6B96893FDF2B}" srcOrd="1" destOrd="0" presId="urn:microsoft.com/office/officeart/2005/8/layout/vList4"/>
    <dgm:cxn modelId="{BE290A06-B712-447A-AAED-6C342829FB75}" type="presParOf" srcId="{4C4B47A0-B25E-4991-B2ED-6AC55F32B923}" destId="{3EACFEE0-BEE7-4E7A-8CB3-5254697BDBB8}" srcOrd="2" destOrd="0" presId="urn:microsoft.com/office/officeart/2005/8/layout/vList4"/>
    <dgm:cxn modelId="{11EEEBFA-4A69-41B3-86B8-FD1D4E8F65A5}" type="presParOf" srcId="{B17E2703-ED7C-40C1-AA5F-205C0BB9EA84}" destId="{10A85B69-F88F-4A3C-900B-DFE86B169A12}" srcOrd="3" destOrd="0" presId="urn:microsoft.com/office/officeart/2005/8/layout/vList4"/>
    <dgm:cxn modelId="{5C489E28-BD43-4104-A813-D01F0010391F}" type="presParOf" srcId="{B17E2703-ED7C-40C1-AA5F-205C0BB9EA84}" destId="{931DB2C6-6A18-4320-B852-C2613EDB2FA8}" srcOrd="4" destOrd="0" presId="urn:microsoft.com/office/officeart/2005/8/layout/vList4"/>
    <dgm:cxn modelId="{E074F8CF-2F52-4F73-9E06-A4E7CEE3B82F}" type="presParOf" srcId="{931DB2C6-6A18-4320-B852-C2613EDB2FA8}" destId="{67233FA9-89F9-43A8-9F80-99BA1DBCD9E3}" srcOrd="0" destOrd="0" presId="urn:microsoft.com/office/officeart/2005/8/layout/vList4"/>
    <dgm:cxn modelId="{7BC0CDFA-2E03-4ADE-9026-CFA61B9067D0}" type="presParOf" srcId="{931DB2C6-6A18-4320-B852-C2613EDB2FA8}" destId="{B43CAF5A-DF0E-47F1-8B84-50B2394B9328}" srcOrd="1" destOrd="0" presId="urn:microsoft.com/office/officeart/2005/8/layout/vList4"/>
    <dgm:cxn modelId="{3A60F536-6AD7-418F-9BAC-7E3964F10AA9}" type="presParOf" srcId="{931DB2C6-6A18-4320-B852-C2613EDB2FA8}" destId="{ED0EA491-65AE-4061-9E58-F527A96B4B18}" srcOrd="2" destOrd="0" presId="urn:microsoft.com/office/officeart/2005/8/layout/vList4"/>
    <dgm:cxn modelId="{51AB5828-EF0E-47DD-B6FA-0827B0712358}" type="presParOf" srcId="{B17E2703-ED7C-40C1-AA5F-205C0BB9EA84}" destId="{5D375768-0ECA-4AFD-96FD-19990CEB488B}" srcOrd="5" destOrd="0" presId="urn:microsoft.com/office/officeart/2005/8/layout/vList4"/>
    <dgm:cxn modelId="{6C590537-C3EF-41FA-A5F0-586A139CEC69}" type="presParOf" srcId="{B17E2703-ED7C-40C1-AA5F-205C0BB9EA84}" destId="{7D4D5190-7A99-4EE3-BF13-894BFF6BFA1A}" srcOrd="6" destOrd="0" presId="urn:microsoft.com/office/officeart/2005/8/layout/vList4"/>
    <dgm:cxn modelId="{799D9E7D-3B05-4D9D-82D6-F505862EC084}" type="presParOf" srcId="{7D4D5190-7A99-4EE3-BF13-894BFF6BFA1A}" destId="{681E65EC-7E48-44FF-9933-C4F2C62D5FC2}" srcOrd="0" destOrd="0" presId="urn:microsoft.com/office/officeart/2005/8/layout/vList4"/>
    <dgm:cxn modelId="{EB9874D8-34D6-42D8-B8FF-C8D71A619C59}" type="presParOf" srcId="{7D4D5190-7A99-4EE3-BF13-894BFF6BFA1A}" destId="{7DE197FE-AADA-44C3-8B2B-CF16D12E116A}" srcOrd="1" destOrd="0" presId="urn:microsoft.com/office/officeart/2005/8/layout/vList4"/>
    <dgm:cxn modelId="{55DC4190-CB0A-4367-BF8F-2CF70FB2AD36}" type="presParOf" srcId="{7D4D5190-7A99-4EE3-BF13-894BFF6BFA1A}" destId="{15C59F69-595E-4B67-B539-081BDD40D04C}" srcOrd="2" destOrd="0" presId="urn:microsoft.com/office/officeart/2005/8/layout/vList4"/>
    <dgm:cxn modelId="{A6625770-2D74-4524-BBBF-AF8F23110659}" type="presParOf" srcId="{B17E2703-ED7C-40C1-AA5F-205C0BB9EA84}" destId="{6AFA3499-CF7C-4437-BB77-60DAFC4E26ED}" srcOrd="7" destOrd="0" presId="urn:microsoft.com/office/officeart/2005/8/layout/vList4"/>
    <dgm:cxn modelId="{7071AAB6-9404-437E-99EF-CD96EE1838E9}" type="presParOf" srcId="{B17E2703-ED7C-40C1-AA5F-205C0BB9EA84}" destId="{712BDC1E-CA2D-4B05-B9F9-47FDD7A8558E}" srcOrd="8" destOrd="0" presId="urn:microsoft.com/office/officeart/2005/8/layout/vList4"/>
    <dgm:cxn modelId="{D4DC3C3C-2F21-442E-8B58-4387A9995B6A}" type="presParOf" srcId="{712BDC1E-CA2D-4B05-B9F9-47FDD7A8558E}" destId="{F3E8F88B-0370-448B-8D0E-D54292C8691C}" srcOrd="0" destOrd="0" presId="urn:microsoft.com/office/officeart/2005/8/layout/vList4"/>
    <dgm:cxn modelId="{28D454F9-4D05-4234-B8AD-E2F390D9838D}" type="presParOf" srcId="{712BDC1E-CA2D-4B05-B9F9-47FDD7A8558E}" destId="{0EECD78B-C0A7-434E-9ADD-45852886C17A}" srcOrd="1" destOrd="0" presId="urn:microsoft.com/office/officeart/2005/8/layout/vList4"/>
    <dgm:cxn modelId="{44B2358B-51B3-4F87-907C-9B93B7B2EA9F}" type="presParOf" srcId="{712BDC1E-CA2D-4B05-B9F9-47FDD7A8558E}" destId="{0090A8A9-C296-4A7F-9B52-773A003D1EB8}" srcOrd="2" destOrd="0" presId="urn:microsoft.com/office/officeart/2005/8/layout/vList4"/>
    <dgm:cxn modelId="{FB39B7B0-ADEF-40B4-BA2A-8FF506FE6DE0}" type="presParOf" srcId="{B17E2703-ED7C-40C1-AA5F-205C0BB9EA84}" destId="{55032F77-098C-4AB4-88AE-9F2D2C8772AA}" srcOrd="9" destOrd="0" presId="urn:microsoft.com/office/officeart/2005/8/layout/vList4"/>
    <dgm:cxn modelId="{624A1172-48B4-48E8-A4FE-59ACBE313765}" type="presParOf" srcId="{B17E2703-ED7C-40C1-AA5F-205C0BB9EA84}" destId="{8A66E07E-A0AF-47B7-92C7-CC6CC7F443E5}" srcOrd="10" destOrd="0" presId="urn:microsoft.com/office/officeart/2005/8/layout/vList4"/>
    <dgm:cxn modelId="{66758489-75AB-45AB-A852-F7F5ECC98966}" type="presParOf" srcId="{8A66E07E-A0AF-47B7-92C7-CC6CC7F443E5}" destId="{3AE17446-860D-4EED-9858-81EAAEE74108}" srcOrd="0" destOrd="0" presId="urn:microsoft.com/office/officeart/2005/8/layout/vList4"/>
    <dgm:cxn modelId="{01B383F5-6A52-41DF-9681-4ECA73CCAA1F}" type="presParOf" srcId="{8A66E07E-A0AF-47B7-92C7-CC6CC7F443E5}" destId="{59208E79-B8A7-477C-B741-F3EAF6407C81}" srcOrd="1" destOrd="0" presId="urn:microsoft.com/office/officeart/2005/8/layout/vList4"/>
    <dgm:cxn modelId="{59C756A3-FAA5-4E1F-8D14-53644D28348F}" type="presParOf" srcId="{8A66E07E-A0AF-47B7-92C7-CC6CC7F443E5}" destId="{6DB89233-6C18-422C-8D76-B2F98DAF26EC}" srcOrd="2" destOrd="0" presId="urn:microsoft.com/office/officeart/2005/8/layout/vList4"/>
    <dgm:cxn modelId="{EB2860DB-9836-41FE-A782-2CC94FEC5562}" type="presParOf" srcId="{B17E2703-ED7C-40C1-AA5F-205C0BB9EA84}" destId="{E6709232-9FB8-4255-9181-A895BADDD6C1}" srcOrd="11" destOrd="0" presId="urn:microsoft.com/office/officeart/2005/8/layout/vList4"/>
    <dgm:cxn modelId="{916AB43C-4310-4681-AC35-87771092DFCB}" type="presParOf" srcId="{B17E2703-ED7C-40C1-AA5F-205C0BB9EA84}" destId="{DFA610A1-31CA-4877-A569-7886975AEFA6}" srcOrd="12" destOrd="0" presId="urn:microsoft.com/office/officeart/2005/8/layout/vList4"/>
    <dgm:cxn modelId="{9C714576-7BAD-4EE9-BF61-345D8A71A963}" type="presParOf" srcId="{DFA610A1-31CA-4877-A569-7886975AEFA6}" destId="{2FF4AF0E-1500-4BD3-8C3A-3E143A3E4058}" srcOrd="0" destOrd="0" presId="urn:microsoft.com/office/officeart/2005/8/layout/vList4"/>
    <dgm:cxn modelId="{ECAB65EC-11FA-4F73-A919-F844B8368AF1}" type="presParOf" srcId="{DFA610A1-31CA-4877-A569-7886975AEFA6}" destId="{844F59AA-F0BE-4A71-B9FB-41A33D108C7D}" srcOrd="1" destOrd="0" presId="urn:microsoft.com/office/officeart/2005/8/layout/vList4"/>
    <dgm:cxn modelId="{B5600663-AC7A-4AA5-B587-B0BCCF6AD05C}" type="presParOf" srcId="{DFA610A1-31CA-4877-A569-7886975AEFA6}" destId="{7D0F5A39-751E-4D35-A16D-B71CC8C5B2E8}" srcOrd="2" destOrd="0" presId="urn:microsoft.com/office/officeart/2005/8/layout/vList4"/>
    <dgm:cxn modelId="{27E155F4-9BBA-4EC3-AA78-236A1015ED9B}" type="presParOf" srcId="{B17E2703-ED7C-40C1-AA5F-205C0BB9EA84}" destId="{FC4DA34F-7B98-416C-A908-6A29F0CE12EB}" srcOrd="13" destOrd="0" presId="urn:microsoft.com/office/officeart/2005/8/layout/vList4"/>
    <dgm:cxn modelId="{7F8728B0-3298-4BB3-8BD3-2EB307BA1CBB}" type="presParOf" srcId="{B17E2703-ED7C-40C1-AA5F-205C0BB9EA84}" destId="{99922961-B3B7-481D-98FA-DA18D32303F6}" srcOrd="14" destOrd="0" presId="urn:microsoft.com/office/officeart/2005/8/layout/vList4"/>
    <dgm:cxn modelId="{2ABC3D93-633F-462D-89EC-1345C88D25DA}" type="presParOf" srcId="{99922961-B3B7-481D-98FA-DA18D32303F6}" destId="{AF11DD5F-ABA5-4BE8-8237-3507B0BA4660}" srcOrd="0" destOrd="0" presId="urn:microsoft.com/office/officeart/2005/8/layout/vList4"/>
    <dgm:cxn modelId="{AA9DC731-D753-4C94-8774-59C248A97D82}" type="presParOf" srcId="{99922961-B3B7-481D-98FA-DA18D32303F6}" destId="{0B0E7E74-22FC-4D83-A5A8-B863E1A0FD16}" srcOrd="1" destOrd="0" presId="urn:microsoft.com/office/officeart/2005/8/layout/vList4"/>
    <dgm:cxn modelId="{F3693A51-4B39-4BF5-8A02-51F57D52FC40}" type="presParOf" srcId="{99922961-B3B7-481D-98FA-DA18D32303F6}" destId="{04584B34-AFD3-49B8-81C6-EA512B6A314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" loCatId="list" qsTypeId="urn:microsoft.com/office/officeart/2005/8/quickstyle/3d2#3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68068276-3353-4C66-B853-CC5F797C3845}">
      <dgm:prSet phldrT="[Текст]" custT="1"/>
      <dgm:spPr/>
      <dgm:t>
        <a:bodyPr/>
        <a:lstStyle/>
        <a:p>
          <a:pPr algn="ctr"/>
          <a:r>
            <a:rPr lang="ru-RU" sz="1400" b="1" dirty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    758,5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AF82757-7ED5-42C9-BED9-DD03A6740F3B}" type="parTrans" cxnId="{31EE567C-073A-496A-9554-220EB16EDAAA}">
      <dgm:prSet/>
      <dgm:spPr/>
      <dgm:t>
        <a:bodyPr/>
        <a:lstStyle/>
        <a:p>
          <a:endParaRPr lang="ru-RU"/>
        </a:p>
      </dgm:t>
    </dgm:pt>
    <dgm:pt modelId="{4703BA0D-A422-491D-9631-D7CB8F56E314}" type="sibTrans" cxnId="{31EE567C-073A-496A-9554-220EB16EDAAA}">
      <dgm:prSet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/>
        <a:lstStyle/>
        <a:p>
          <a:pPr algn="ctr"/>
          <a:r>
            <a:rPr lang="ru-RU" sz="1400" dirty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 8 658,0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endParaRPr lang="ru-RU"/>
        </a:p>
      </dgm:t>
    </dgm:pt>
    <dgm:pt modelId="{C97DEE32-CB06-4791-BCBA-64AB4E8F81A7}">
      <dgm:prSet phldrT="[Текст]" custT="1"/>
      <dgm:spPr/>
      <dgm:t>
        <a:bodyPr/>
        <a:lstStyle/>
        <a:p>
          <a:pPr algn="ctr"/>
          <a:r>
            <a:rPr lang="ru-RU" sz="1400" b="1" dirty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    4 009,0</a:t>
          </a:r>
          <a:endParaRPr lang="ru-RU" sz="1400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B02A2E4F-7228-4C2C-B8D2-AA21D4409A13}" type="parTrans" cxnId="{3AC4BAA2-528D-402B-87E6-3118DFC36D03}">
      <dgm:prSet/>
      <dgm:spPr/>
      <dgm:t>
        <a:bodyPr/>
        <a:lstStyle/>
        <a:p>
          <a:endParaRPr lang="ru-RU"/>
        </a:p>
      </dgm:t>
    </dgm:pt>
    <dgm:pt modelId="{09F77138-88E1-4648-8066-33468F18AA7B}" type="sibTrans" cxnId="{3AC4BAA2-528D-402B-87E6-3118DFC36D03}">
      <dgm:prSet/>
      <dgm:spPr/>
      <dgm:t>
        <a:bodyPr/>
        <a:lstStyle/>
        <a:p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ФК и спорт 22,5</a:t>
          </a:r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endParaRPr lang="ru-RU"/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endParaRPr lang="ru-RU"/>
        </a:p>
      </dgm:t>
    </dgm:pt>
    <dgm:pt modelId="{18F55E0D-0B9B-48F3-B6F3-9338B7814B02}">
      <dgm:prSet phldrT="[Текст]" custT="1"/>
      <dgm:spPr/>
      <dgm:t>
        <a:bodyPr/>
        <a:lstStyle/>
        <a:p>
          <a:pPr algn="ctr"/>
          <a:r>
            <a:rPr lang="ru-RU" sz="1400" dirty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оборона 153,5</a:t>
          </a:r>
        </a:p>
      </dgm:t>
    </dgm:pt>
    <dgm:pt modelId="{2F7D3C3C-7731-4859-8C9D-3965895B072E}" type="parTrans" cxnId="{61FA2614-23DB-4571-93A1-EE2BF9E3E592}">
      <dgm:prSet/>
      <dgm:spPr/>
      <dgm:t>
        <a:bodyPr/>
        <a:lstStyle/>
        <a:p>
          <a:endParaRPr lang="ru-RU"/>
        </a:p>
      </dgm:t>
    </dgm:pt>
    <dgm:pt modelId="{D80D0473-F4E0-4902-9688-4593D8184962}" type="sibTrans" cxnId="{61FA2614-23DB-4571-93A1-EE2BF9E3E592}">
      <dgm:prSet/>
      <dgm:spPr/>
      <dgm:t>
        <a:bodyPr/>
        <a:lstStyle/>
        <a:p>
          <a:endParaRPr lang="ru-RU"/>
        </a:p>
      </dgm:t>
    </dgm:pt>
    <dgm:pt modelId="{96DC5028-92E2-4772-A7C9-EF0D6A8BAFA5}">
      <dgm:prSet phldrT="[Текст]" custT="1"/>
      <dgm:spPr/>
      <dgm:t>
        <a:bodyPr/>
        <a:lstStyle/>
        <a:p>
          <a:pPr algn="ctr"/>
          <a:r>
            <a:rPr lang="ru-RU" sz="1400" dirty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безопасность 23,7</a:t>
          </a:r>
        </a:p>
      </dgm:t>
    </dgm:pt>
    <dgm:pt modelId="{5C3F333C-05A8-4ED6-9263-F11255C3E73F}" type="parTrans" cxnId="{3E9699D6-CCD7-4E3D-B3F3-B3A5144C4426}">
      <dgm:prSet/>
      <dgm:spPr/>
      <dgm:t>
        <a:bodyPr/>
        <a:lstStyle/>
        <a:p>
          <a:endParaRPr lang="ru-RU"/>
        </a:p>
      </dgm:t>
    </dgm:pt>
    <dgm:pt modelId="{0B9C2927-2478-44D0-B847-88D950486959}" type="sibTrans" cxnId="{3E9699D6-CCD7-4E3D-B3F3-B3A5144C4426}">
      <dgm:prSet/>
      <dgm:spPr/>
      <dgm:t>
        <a:bodyPr/>
        <a:lstStyle/>
        <a:p>
          <a:endParaRPr lang="ru-RU"/>
        </a:p>
      </dgm:t>
    </dgm:pt>
    <dgm:pt modelId="{D4ADE6E9-E49A-49C1-8CE5-51A51CD9EAB7}">
      <dgm:prSet phldrT="[Текст]" custT="1"/>
      <dgm:spPr/>
      <dgm:t>
        <a:bodyPr/>
        <a:lstStyle/>
        <a:p>
          <a:pPr algn="ctr"/>
          <a:r>
            <a:rPr lang="ru-RU" sz="1400" dirty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 Образование 7,0</a:t>
          </a:r>
        </a:p>
      </dgm:t>
    </dgm:pt>
    <dgm:pt modelId="{F9310BB6-26EF-4F1F-992C-00F570A954FE}" type="parTrans" cxnId="{D33D7DA9-C2D4-44A0-99AA-4DA7D54F4B6C}">
      <dgm:prSet/>
      <dgm:spPr/>
      <dgm:t>
        <a:bodyPr/>
        <a:lstStyle/>
        <a:p>
          <a:endParaRPr lang="ru-RU"/>
        </a:p>
      </dgm:t>
    </dgm:pt>
    <dgm:pt modelId="{51C6125A-60D4-4862-AD41-8BFC9EF432BD}" type="sibTrans" cxnId="{D33D7DA9-C2D4-44A0-99AA-4DA7D54F4B6C}">
      <dgm:prSet/>
      <dgm:spPr/>
      <dgm:t>
        <a:bodyPr/>
        <a:lstStyle/>
        <a:p>
          <a:endParaRPr lang="ru-RU"/>
        </a:p>
      </dgm:t>
    </dgm:pt>
    <dgm:pt modelId="{142A814B-B9AD-467E-BD83-64FE6FE940A2}">
      <dgm:prSet phldrT="[Текст]" custT="1"/>
      <dgm:spPr/>
      <dgm:t>
        <a:bodyPr/>
        <a:lstStyle/>
        <a:p>
          <a:pPr algn="ctr"/>
          <a:r>
            <a:rPr lang="ru-RU" sz="1400" dirty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 250,0</a:t>
          </a:r>
        </a:p>
      </dgm:t>
    </dgm:pt>
    <dgm:pt modelId="{9EEC7C3F-8B04-42A5-9958-8A3712A0A8F0}" type="parTrans" cxnId="{3EAF419E-D963-488C-9A2D-4D82209D2CBE}">
      <dgm:prSet/>
      <dgm:spPr/>
      <dgm:t>
        <a:bodyPr/>
        <a:lstStyle/>
        <a:p>
          <a:endParaRPr lang="ru-RU"/>
        </a:p>
      </dgm:t>
    </dgm:pt>
    <dgm:pt modelId="{3B578727-8818-438A-BEE2-7B6F1DDA4AEA}" type="sibTrans" cxnId="{3EAF419E-D963-488C-9A2D-4D82209D2CBE}">
      <dgm:prSet/>
      <dgm:spPr/>
      <dgm:t>
        <a:bodyPr/>
        <a:lstStyle/>
        <a:p>
          <a:endParaRPr lang="ru-RU"/>
        </a:p>
      </dgm:t>
    </dgm:pt>
    <dgm:pt modelId="{6BEF351F-7943-4D7E-8B33-2E74545BFD61}">
      <dgm:prSet phldrT="[Текст]" custT="1"/>
      <dgm:spPr/>
      <dgm:t>
        <a:bodyPr/>
        <a:lstStyle/>
        <a:p>
          <a:pPr algn="ctr"/>
          <a:r>
            <a: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Межбюджетные трансферты 18,6</a:t>
          </a:r>
        </a:p>
      </dgm:t>
    </dgm:pt>
    <dgm:pt modelId="{44033540-D4E7-4EDD-9503-A864B5048685}" type="parTrans" cxnId="{3A0C66A8-BBEE-4DEB-B5C2-7F1025CEC768}">
      <dgm:prSet/>
      <dgm:spPr/>
      <dgm:t>
        <a:bodyPr/>
        <a:lstStyle/>
        <a:p>
          <a:endParaRPr lang="ru-RU"/>
        </a:p>
      </dgm:t>
    </dgm:pt>
    <dgm:pt modelId="{3B1BDD08-D7B4-47BF-9228-7BD2C56E1280}" type="sibTrans" cxnId="{3A0C66A8-BBEE-4DEB-B5C2-7F1025CEC768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</dgm:pt>
    <dgm:pt modelId="{72FA62D0-0599-45E8-836F-576228845A69}" type="pres">
      <dgm:prSet presAssocID="{68068276-3353-4C66-B853-CC5F797C3845}" presName="comp" presStyleCnt="0"/>
      <dgm:spPr/>
    </dgm:pt>
    <dgm:pt modelId="{1331ED41-3DD3-4EE3-8258-251B37A8AA34}" type="pres">
      <dgm:prSet presAssocID="{68068276-3353-4C66-B853-CC5F797C3845}" presName="box" presStyleLbl="node1" presStyleIdx="0" presStyleCnt="9" custScaleY="51141" custLinFactNeighborX="-883" custLinFactNeighborY="67385"/>
      <dgm:spPr/>
    </dgm:pt>
    <dgm:pt modelId="{8742C5EE-2DD0-46E4-AB75-87A4D25F8D62}" type="pres">
      <dgm:prSet presAssocID="{68068276-3353-4C66-B853-CC5F797C3845}" presName="img" presStyleLbl="fgImgPlace1" presStyleIdx="0" presStyleCnt="9" custScaleX="97844" custScaleY="27929" custLinFactNeighborX="-16296" custLinFactNeighborY="8581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5312841-41DD-44DE-9A9C-3DB5A027B561}" type="pres">
      <dgm:prSet presAssocID="{68068276-3353-4C66-B853-CC5F797C3845}" presName="text" presStyleLbl="node1" presStyleIdx="0" presStyleCnt="9">
        <dgm:presLayoutVars>
          <dgm:bulletEnabled val="1"/>
        </dgm:presLayoutVars>
      </dgm:prSet>
      <dgm:spPr/>
    </dgm:pt>
    <dgm:pt modelId="{F66298ED-D5A6-459E-9653-B88A0D7DE72D}" type="pres">
      <dgm:prSet presAssocID="{4703BA0D-A422-491D-9631-D7CB8F56E314}" presName="spacer" presStyleCnt="0"/>
      <dgm:spPr/>
    </dgm:pt>
    <dgm:pt modelId="{94272FED-D994-4743-844C-5070BB732343}" type="pres">
      <dgm:prSet presAssocID="{E313B81E-1751-4C21-8155-E4E5788F26D3}" presName="comp" presStyleCnt="0"/>
      <dgm:spPr/>
    </dgm:pt>
    <dgm:pt modelId="{3D57390B-957B-42E2-9EEB-3D286DE16B84}" type="pres">
      <dgm:prSet presAssocID="{E313B81E-1751-4C21-8155-E4E5788F26D3}" presName="box" presStyleLbl="node1" presStyleIdx="1" presStyleCnt="9" custScaleY="39598" custLinFactNeighborX="1806" custLinFactNeighborY="-74151"/>
      <dgm:spPr/>
    </dgm:pt>
    <dgm:pt modelId="{DC3D1057-3911-49DC-8B4B-4F8305BF098A}" type="pres">
      <dgm:prSet presAssocID="{E313B81E-1751-4C21-8155-E4E5788F26D3}" presName="img" presStyleLbl="fgImgPlace1" presStyleIdx="1" presStyleCnt="9" custScaleX="75782" custScaleY="72941" custLinFactY="-45013" custLinFactNeighborX="5542" custLinFactNeighborY="-10000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CE55AF3-693F-4ADA-963D-E4F57667994B}" type="pres">
      <dgm:prSet presAssocID="{E313B81E-1751-4C21-8155-E4E5788F26D3}" presName="text" presStyleLbl="node1" presStyleIdx="1" presStyleCnt="9">
        <dgm:presLayoutVars>
          <dgm:bulletEnabled val="1"/>
        </dgm:presLayoutVars>
      </dgm:prSet>
      <dgm:spPr/>
    </dgm:pt>
    <dgm:pt modelId="{A2C514FB-D7EB-4AA8-B2BD-147960D9F9FC}" type="pres">
      <dgm:prSet presAssocID="{A953BF2A-CE73-464D-9553-D0EF45A6271B}" presName="spacer" presStyleCnt="0"/>
      <dgm:spPr/>
    </dgm:pt>
    <dgm:pt modelId="{4C4B47A0-B25E-4991-B2ED-6AC55F32B923}" type="pres">
      <dgm:prSet presAssocID="{C97DEE32-CB06-4791-BCBA-64AB4E8F81A7}" presName="comp" presStyleCnt="0"/>
      <dgm:spPr/>
    </dgm:pt>
    <dgm:pt modelId="{D4719953-BCF8-4147-BA01-5072633CA648}" type="pres">
      <dgm:prSet presAssocID="{C97DEE32-CB06-4791-BCBA-64AB4E8F81A7}" presName="box" presStyleLbl="node1" presStyleIdx="2" presStyleCnt="9" custScaleY="64711"/>
      <dgm:spPr/>
    </dgm:pt>
    <dgm:pt modelId="{10414709-A3FF-419B-8BA0-6B96893FDF2B}" type="pres">
      <dgm:prSet presAssocID="{C97DEE32-CB06-4791-BCBA-64AB4E8F81A7}" presName="img" presStyleLbl="fgImgPlace1" presStyleIdx="2" presStyleCnt="9" custScaleX="90369" custScaleY="5554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3EACFEE0-BEE7-4E7A-8CB3-5254697BDBB8}" type="pres">
      <dgm:prSet presAssocID="{C97DEE32-CB06-4791-BCBA-64AB4E8F81A7}" presName="text" presStyleLbl="node1" presStyleIdx="2" presStyleCnt="9">
        <dgm:presLayoutVars>
          <dgm:bulletEnabled val="1"/>
        </dgm:presLayoutVars>
      </dgm:prSet>
      <dgm:spPr/>
    </dgm:pt>
    <dgm:pt modelId="{10A85B69-F88F-4A3C-900B-DFE86B169A12}" type="pres">
      <dgm:prSet presAssocID="{09F77138-88E1-4648-8066-33468F18AA7B}" presName="spacer" presStyleCnt="0"/>
      <dgm:spPr/>
    </dgm:pt>
    <dgm:pt modelId="{9C083970-82F8-4E27-A14C-877E35DBC522}" type="pres">
      <dgm:prSet presAssocID="{18F55E0D-0B9B-48F3-B6F3-9338B7814B02}" presName="comp" presStyleCnt="0"/>
      <dgm:spPr/>
    </dgm:pt>
    <dgm:pt modelId="{0ACFF058-CCDA-4E7E-A0F2-B17EC1A2B6A7}" type="pres">
      <dgm:prSet presAssocID="{18F55E0D-0B9B-48F3-B6F3-9338B7814B02}" presName="box" presStyleLbl="node1" presStyleIdx="3" presStyleCnt="9" custScaleY="44795"/>
      <dgm:spPr/>
    </dgm:pt>
    <dgm:pt modelId="{BD34B113-6546-4848-AF23-788898EA165D}" type="pres">
      <dgm:prSet presAssocID="{18F55E0D-0B9B-48F3-B6F3-9338B7814B02}" presName="img" presStyleLbl="fgImgPlace1" presStyleIdx="3" presStyleCnt="9" custScaleY="45755"/>
      <dgm:spPr/>
    </dgm:pt>
    <dgm:pt modelId="{8B3D9B03-A43B-4F6F-8A48-CDA6881D1F96}" type="pres">
      <dgm:prSet presAssocID="{18F55E0D-0B9B-48F3-B6F3-9338B7814B02}" presName="text" presStyleLbl="node1" presStyleIdx="3" presStyleCnt="9">
        <dgm:presLayoutVars>
          <dgm:bulletEnabled val="1"/>
        </dgm:presLayoutVars>
      </dgm:prSet>
      <dgm:spPr/>
    </dgm:pt>
    <dgm:pt modelId="{1BA6A06C-B7D7-4DEE-ACE4-0CF31A6B2324}" type="pres">
      <dgm:prSet presAssocID="{D80D0473-F4E0-4902-9688-4593D8184962}" presName="spacer" presStyleCnt="0"/>
      <dgm:spPr/>
    </dgm:pt>
    <dgm:pt modelId="{A2082545-867D-4B76-AB3F-4734C531A92F}" type="pres">
      <dgm:prSet presAssocID="{96DC5028-92E2-4772-A7C9-EF0D6A8BAFA5}" presName="comp" presStyleCnt="0"/>
      <dgm:spPr/>
    </dgm:pt>
    <dgm:pt modelId="{A1585D93-EEF1-4A90-B43B-4F794DD23A3C}" type="pres">
      <dgm:prSet presAssocID="{96DC5028-92E2-4772-A7C9-EF0D6A8BAFA5}" presName="box" presStyleLbl="node1" presStyleIdx="4" presStyleCnt="9" custScaleY="69666"/>
      <dgm:spPr/>
    </dgm:pt>
    <dgm:pt modelId="{296FBC6E-76DA-42C5-85C3-7419CDA4934E}" type="pres">
      <dgm:prSet presAssocID="{96DC5028-92E2-4772-A7C9-EF0D6A8BAFA5}" presName="img" presStyleLbl="fgImgPlace1" presStyleIdx="4" presStyleCnt="9" custScaleY="56676"/>
      <dgm:spPr/>
    </dgm:pt>
    <dgm:pt modelId="{1668BBC3-9DDE-44D8-8F4E-2AADBF03CBAB}" type="pres">
      <dgm:prSet presAssocID="{96DC5028-92E2-4772-A7C9-EF0D6A8BAFA5}" presName="text" presStyleLbl="node1" presStyleIdx="4" presStyleCnt="9">
        <dgm:presLayoutVars>
          <dgm:bulletEnabled val="1"/>
        </dgm:presLayoutVars>
      </dgm:prSet>
      <dgm:spPr/>
    </dgm:pt>
    <dgm:pt modelId="{4AA59095-3B9C-4DDC-80E4-B9441E4A35F5}" type="pres">
      <dgm:prSet presAssocID="{0B9C2927-2478-44D0-B847-88D950486959}" presName="spacer" presStyleCnt="0"/>
      <dgm:spPr/>
    </dgm:pt>
    <dgm:pt modelId="{15BF9692-4D16-4FF6-8B36-7C70646CDA56}" type="pres">
      <dgm:prSet presAssocID="{D4ADE6E9-E49A-49C1-8CE5-51A51CD9EAB7}" presName="comp" presStyleCnt="0"/>
      <dgm:spPr/>
    </dgm:pt>
    <dgm:pt modelId="{36D4E32A-8A09-4D9C-AF53-2F11AD66456B}" type="pres">
      <dgm:prSet presAssocID="{D4ADE6E9-E49A-49C1-8CE5-51A51CD9EAB7}" presName="box" presStyleLbl="node1" presStyleIdx="5" presStyleCnt="9" custScaleY="43620"/>
      <dgm:spPr/>
    </dgm:pt>
    <dgm:pt modelId="{8B99A090-48CD-4513-933E-9838ED05AEF8}" type="pres">
      <dgm:prSet presAssocID="{D4ADE6E9-E49A-49C1-8CE5-51A51CD9EAB7}" presName="img" presStyleLbl="fgImgPlace1" presStyleIdx="5" presStyleCnt="9" custScaleY="37034"/>
      <dgm:spPr/>
    </dgm:pt>
    <dgm:pt modelId="{7FA55DD7-25BE-4DB2-8230-F9FFAD0D9BB1}" type="pres">
      <dgm:prSet presAssocID="{D4ADE6E9-E49A-49C1-8CE5-51A51CD9EAB7}" presName="text" presStyleLbl="node1" presStyleIdx="5" presStyleCnt="9">
        <dgm:presLayoutVars>
          <dgm:bulletEnabled val="1"/>
        </dgm:presLayoutVars>
      </dgm:prSet>
      <dgm:spPr/>
    </dgm:pt>
    <dgm:pt modelId="{AFE1E1E5-B7C1-477D-9C68-47340A8741C3}" type="pres">
      <dgm:prSet presAssocID="{51C6125A-60D4-4862-AD41-8BFC9EF432BD}" presName="spacer" presStyleCnt="0"/>
      <dgm:spPr/>
    </dgm:pt>
    <dgm:pt modelId="{7385FAF8-97AE-4607-8FB2-961CB1E65EB8}" type="pres">
      <dgm:prSet presAssocID="{142A814B-B9AD-467E-BD83-64FE6FE940A2}" presName="comp" presStyleCnt="0"/>
      <dgm:spPr/>
    </dgm:pt>
    <dgm:pt modelId="{CEC9E69F-DCCB-42A1-97F3-49B58D2F7595}" type="pres">
      <dgm:prSet presAssocID="{142A814B-B9AD-467E-BD83-64FE6FE940A2}" presName="box" presStyleLbl="node1" presStyleIdx="6" presStyleCnt="9" custScaleY="45099"/>
      <dgm:spPr/>
    </dgm:pt>
    <dgm:pt modelId="{16834A11-8487-418B-82F9-CB489272787C}" type="pres">
      <dgm:prSet presAssocID="{142A814B-B9AD-467E-BD83-64FE6FE940A2}" presName="img" presStyleLbl="fgImgPlace1" presStyleIdx="6" presStyleCnt="9" custScaleY="51559"/>
      <dgm:spPr/>
    </dgm:pt>
    <dgm:pt modelId="{D16BDFBD-2B28-4378-84A0-977770333E39}" type="pres">
      <dgm:prSet presAssocID="{142A814B-B9AD-467E-BD83-64FE6FE940A2}" presName="text" presStyleLbl="node1" presStyleIdx="6" presStyleCnt="9">
        <dgm:presLayoutVars>
          <dgm:bulletEnabled val="1"/>
        </dgm:presLayoutVars>
      </dgm:prSet>
      <dgm:spPr/>
    </dgm:pt>
    <dgm:pt modelId="{D4D8E7B3-50B1-4204-A219-C78A94DD3400}" type="pres">
      <dgm:prSet presAssocID="{3B578727-8818-438A-BEE2-7B6F1DDA4AEA}" presName="spacer" presStyleCnt="0"/>
      <dgm:spPr/>
    </dgm:pt>
    <dgm:pt modelId="{931DB2C6-6A18-4320-B852-C2613EDB2FA8}" type="pres">
      <dgm:prSet presAssocID="{0CB101B1-31FC-4497-B774-302BD4E2A2CB}" presName="comp" presStyleCnt="0"/>
      <dgm:spPr/>
    </dgm:pt>
    <dgm:pt modelId="{67233FA9-89F9-43A8-9F80-99BA1DBCD9E3}" type="pres">
      <dgm:prSet presAssocID="{0CB101B1-31FC-4497-B774-302BD4E2A2CB}" presName="box" presStyleLbl="node1" presStyleIdx="7" presStyleCnt="9" custScaleY="57845"/>
      <dgm:spPr/>
    </dgm:pt>
    <dgm:pt modelId="{B43CAF5A-DF0E-47F1-8B84-50B2394B9328}" type="pres">
      <dgm:prSet presAssocID="{0CB101B1-31FC-4497-B774-302BD4E2A2CB}" presName="img" presStyleLbl="fgImgPlace1" presStyleIdx="7" presStyleCnt="9" custScaleX="88333" custScaleY="6812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ED0EA491-65AE-4061-9E58-F527A96B4B18}" type="pres">
      <dgm:prSet presAssocID="{0CB101B1-31FC-4497-B774-302BD4E2A2CB}" presName="text" presStyleLbl="node1" presStyleIdx="7" presStyleCnt="9">
        <dgm:presLayoutVars>
          <dgm:bulletEnabled val="1"/>
        </dgm:presLayoutVars>
      </dgm:prSet>
      <dgm:spPr/>
    </dgm:pt>
    <dgm:pt modelId="{8FB57008-D126-4E8B-B0DD-BBA139793447}" type="pres">
      <dgm:prSet presAssocID="{A20E049E-2BD9-47CC-87E7-27BD5E13D5CD}" presName="spacer" presStyleCnt="0"/>
      <dgm:spPr/>
    </dgm:pt>
    <dgm:pt modelId="{C9E058ED-185F-4C97-95A3-77FF6FFE3C9F}" type="pres">
      <dgm:prSet presAssocID="{6BEF351F-7943-4D7E-8B33-2E74545BFD61}" presName="comp" presStyleCnt="0"/>
      <dgm:spPr/>
    </dgm:pt>
    <dgm:pt modelId="{F610B8DC-7345-40E7-BD79-4BF7B3EDF281}" type="pres">
      <dgm:prSet presAssocID="{6BEF351F-7943-4D7E-8B33-2E74545BFD61}" presName="box" presStyleLbl="node1" presStyleIdx="8" presStyleCnt="9" custLinFactNeighborY="11073"/>
      <dgm:spPr/>
    </dgm:pt>
    <dgm:pt modelId="{B1E34B89-AAC2-4529-ADF5-5D40888D7E7E}" type="pres">
      <dgm:prSet presAssocID="{6BEF351F-7943-4D7E-8B33-2E74545BFD61}" presName="img" presStyleLbl="fgImgPlace1" presStyleIdx="8" presStyleCnt="9" custScaleY="44040" custLinFactNeighborX="1905" custLinFactNeighborY="-5404"/>
      <dgm:spPr/>
    </dgm:pt>
    <dgm:pt modelId="{377AFB82-100F-450C-9635-D65181780395}" type="pres">
      <dgm:prSet presAssocID="{6BEF351F-7943-4D7E-8B33-2E74545BFD61}" presName="text" presStyleLbl="node1" presStyleIdx="8" presStyleCnt="9">
        <dgm:presLayoutVars>
          <dgm:bulletEnabled val="1"/>
        </dgm:presLayoutVars>
      </dgm:prSet>
      <dgm:spPr/>
    </dgm:pt>
  </dgm:ptLst>
  <dgm:cxnLst>
    <dgm:cxn modelId="{E652B609-EF17-4BA9-BF85-CE93623AF3DF}" type="presOf" srcId="{142A814B-B9AD-467E-BD83-64FE6FE940A2}" destId="{D16BDFBD-2B28-4378-84A0-977770333E39}" srcOrd="1" destOrd="0" presId="urn:microsoft.com/office/officeart/2005/8/layout/vList4"/>
    <dgm:cxn modelId="{61FA2614-23DB-4571-93A1-EE2BF9E3E592}" srcId="{227A101D-8088-4F21-A936-43AB877355D2}" destId="{18F55E0D-0B9B-48F3-B6F3-9338B7814B02}" srcOrd="3" destOrd="0" parTransId="{2F7D3C3C-7731-4859-8C9D-3965895B072E}" sibTransId="{D80D0473-F4E0-4902-9688-4593D8184962}"/>
    <dgm:cxn modelId="{0AB3E526-4434-44AB-A2E6-34556EF81D7C}" type="presOf" srcId="{D4ADE6E9-E49A-49C1-8CE5-51A51CD9EAB7}" destId="{36D4E32A-8A09-4D9C-AF53-2F11AD66456B}" srcOrd="0" destOrd="0" presId="urn:microsoft.com/office/officeart/2005/8/layout/vList4"/>
    <dgm:cxn modelId="{5D35DB28-5D3C-4448-8034-61B0BA05D87F}" type="presOf" srcId="{227A101D-8088-4F21-A936-43AB877355D2}" destId="{B17E2703-ED7C-40C1-AA5F-205C0BB9EA84}" srcOrd="0" destOrd="0" presId="urn:microsoft.com/office/officeart/2005/8/layout/vList4"/>
    <dgm:cxn modelId="{5FC6195B-6376-44EF-B0B6-917C73EB066E}" type="presOf" srcId="{96DC5028-92E2-4772-A7C9-EF0D6A8BAFA5}" destId="{1668BBC3-9DDE-44D8-8F4E-2AADBF03CBAB}" srcOrd="1" destOrd="0" presId="urn:microsoft.com/office/officeart/2005/8/layout/vList4"/>
    <dgm:cxn modelId="{B6002F66-26A8-4366-844A-7A7CB3488B99}" type="presOf" srcId="{18F55E0D-0B9B-48F3-B6F3-9338B7814B02}" destId="{8B3D9B03-A43B-4F6F-8A48-CDA6881D1F96}" srcOrd="1" destOrd="0" presId="urn:microsoft.com/office/officeart/2005/8/layout/vList4"/>
    <dgm:cxn modelId="{97895F70-F512-4FAC-B427-F8448F4A03F4}" type="presOf" srcId="{0CB101B1-31FC-4497-B774-302BD4E2A2CB}" destId="{67233FA9-89F9-43A8-9F80-99BA1DBCD9E3}" srcOrd="0" destOrd="0" presId="urn:microsoft.com/office/officeart/2005/8/layout/vList4"/>
    <dgm:cxn modelId="{4F052C55-C7E3-468D-8C2A-C1A673BF6105}" type="presOf" srcId="{D4ADE6E9-E49A-49C1-8CE5-51A51CD9EAB7}" destId="{7FA55DD7-25BE-4DB2-8230-F9FFAD0D9BB1}" srcOrd="1" destOrd="0" presId="urn:microsoft.com/office/officeart/2005/8/layout/vList4"/>
    <dgm:cxn modelId="{31EE567C-073A-496A-9554-220EB16EDAAA}" srcId="{227A101D-8088-4F21-A936-43AB877355D2}" destId="{68068276-3353-4C66-B853-CC5F797C3845}" srcOrd="0" destOrd="0" parTransId="{CAF82757-7ED5-42C9-BED9-DD03A6740F3B}" sibTransId="{4703BA0D-A422-491D-9631-D7CB8F56E314}"/>
    <dgm:cxn modelId="{C1CB1188-FA54-4FA7-916F-EAD5C7770E89}" type="presOf" srcId="{E313B81E-1751-4C21-8155-E4E5788F26D3}" destId="{3D57390B-957B-42E2-9EEB-3D286DE16B84}" srcOrd="0" destOrd="0" presId="urn:microsoft.com/office/officeart/2005/8/layout/vList4"/>
    <dgm:cxn modelId="{E5C7C694-70A4-4C23-97F6-EDA5A3D240A2}" srcId="{227A101D-8088-4F21-A936-43AB877355D2}" destId="{E313B81E-1751-4C21-8155-E4E5788F26D3}" srcOrd="1" destOrd="0" parTransId="{E23ADDFA-5A80-4A69-A248-6C133368E902}" sibTransId="{A953BF2A-CE73-464D-9553-D0EF45A6271B}"/>
    <dgm:cxn modelId="{BAA27C9C-2E59-417E-BE30-648AD2CA1D0D}" type="presOf" srcId="{68068276-3353-4C66-B853-CC5F797C3845}" destId="{1331ED41-3DD3-4EE3-8258-251B37A8AA34}" srcOrd="0" destOrd="0" presId="urn:microsoft.com/office/officeart/2005/8/layout/vList4"/>
    <dgm:cxn modelId="{3EAF419E-D963-488C-9A2D-4D82209D2CBE}" srcId="{227A101D-8088-4F21-A936-43AB877355D2}" destId="{142A814B-B9AD-467E-BD83-64FE6FE940A2}" srcOrd="6" destOrd="0" parTransId="{9EEC7C3F-8B04-42A5-9958-8A3712A0A8F0}" sibTransId="{3B578727-8818-438A-BEE2-7B6F1DDA4AEA}"/>
    <dgm:cxn modelId="{3AC4BAA2-528D-402B-87E6-3118DFC36D03}" srcId="{227A101D-8088-4F21-A936-43AB877355D2}" destId="{C97DEE32-CB06-4791-BCBA-64AB4E8F81A7}" srcOrd="2" destOrd="0" parTransId="{B02A2E4F-7228-4C2C-B8D2-AA21D4409A13}" sibTransId="{09F77138-88E1-4648-8066-33468F18AA7B}"/>
    <dgm:cxn modelId="{3A0C66A8-BBEE-4DEB-B5C2-7F1025CEC768}" srcId="{227A101D-8088-4F21-A936-43AB877355D2}" destId="{6BEF351F-7943-4D7E-8B33-2E74545BFD61}" srcOrd="8" destOrd="0" parTransId="{44033540-D4E7-4EDD-9503-A864B5048685}" sibTransId="{3B1BDD08-D7B4-47BF-9228-7BD2C56E1280}"/>
    <dgm:cxn modelId="{D33D7DA9-C2D4-44A0-99AA-4DA7D54F4B6C}" srcId="{227A101D-8088-4F21-A936-43AB877355D2}" destId="{D4ADE6E9-E49A-49C1-8CE5-51A51CD9EAB7}" srcOrd="5" destOrd="0" parTransId="{F9310BB6-26EF-4F1F-992C-00F570A954FE}" sibTransId="{51C6125A-60D4-4862-AD41-8BFC9EF432BD}"/>
    <dgm:cxn modelId="{03852EAC-F1D0-4622-9B39-F30E34CD8553}" type="presOf" srcId="{C97DEE32-CB06-4791-BCBA-64AB4E8F81A7}" destId="{D4719953-BCF8-4147-BA01-5072633CA648}" srcOrd="0" destOrd="0" presId="urn:microsoft.com/office/officeart/2005/8/layout/vList4"/>
    <dgm:cxn modelId="{CF96AFAD-3612-4EFD-8E6A-C7198F3DDEBC}" type="presOf" srcId="{0CB101B1-31FC-4497-B774-302BD4E2A2CB}" destId="{ED0EA491-65AE-4061-9E58-F527A96B4B18}" srcOrd="1" destOrd="0" presId="urn:microsoft.com/office/officeart/2005/8/layout/vList4"/>
    <dgm:cxn modelId="{422B2FB5-AF69-40A7-99EA-3A0DA3787D6C}" type="presOf" srcId="{96DC5028-92E2-4772-A7C9-EF0D6A8BAFA5}" destId="{A1585D93-EEF1-4A90-B43B-4F794DD23A3C}" srcOrd="0" destOrd="0" presId="urn:microsoft.com/office/officeart/2005/8/layout/vList4"/>
    <dgm:cxn modelId="{92DE88B5-AA87-4656-8341-E629182F621B}" type="presOf" srcId="{68068276-3353-4C66-B853-CC5F797C3845}" destId="{55312841-41DD-44DE-9A9C-3DB5A027B561}" srcOrd="1" destOrd="0" presId="urn:microsoft.com/office/officeart/2005/8/layout/vList4"/>
    <dgm:cxn modelId="{9469BABD-7B52-472A-919C-FD09352CDD3D}" srcId="{227A101D-8088-4F21-A936-43AB877355D2}" destId="{0CB101B1-31FC-4497-B774-302BD4E2A2CB}" srcOrd="7" destOrd="0" parTransId="{72B65FE5-70A3-4544-A451-2D11560A5446}" sibTransId="{A20E049E-2BD9-47CC-87E7-27BD5E13D5CD}"/>
    <dgm:cxn modelId="{E7E074C1-1B9F-4D6D-8A0B-1E430FF73CF8}" type="presOf" srcId="{C97DEE32-CB06-4791-BCBA-64AB4E8F81A7}" destId="{3EACFEE0-BEE7-4E7A-8CB3-5254697BDBB8}" srcOrd="1" destOrd="0" presId="urn:microsoft.com/office/officeart/2005/8/layout/vList4"/>
    <dgm:cxn modelId="{0746C5CD-FE4C-470B-870D-3841A7E76D05}" type="presOf" srcId="{142A814B-B9AD-467E-BD83-64FE6FE940A2}" destId="{CEC9E69F-DCCB-42A1-97F3-49B58D2F7595}" srcOrd="0" destOrd="0" presId="urn:microsoft.com/office/officeart/2005/8/layout/vList4"/>
    <dgm:cxn modelId="{3E9699D6-CCD7-4E3D-B3F3-B3A5144C4426}" srcId="{227A101D-8088-4F21-A936-43AB877355D2}" destId="{96DC5028-92E2-4772-A7C9-EF0D6A8BAFA5}" srcOrd="4" destOrd="0" parTransId="{5C3F333C-05A8-4ED6-9263-F11255C3E73F}" sibTransId="{0B9C2927-2478-44D0-B847-88D950486959}"/>
    <dgm:cxn modelId="{22B0BDDE-9F88-40E3-92C0-95A21FBC0DFB}" type="presOf" srcId="{E313B81E-1751-4C21-8155-E4E5788F26D3}" destId="{ECE55AF3-693F-4ADA-963D-E4F57667994B}" srcOrd="1" destOrd="0" presId="urn:microsoft.com/office/officeart/2005/8/layout/vList4"/>
    <dgm:cxn modelId="{249517E7-742B-49D3-880F-D91883F32628}" type="presOf" srcId="{6BEF351F-7943-4D7E-8B33-2E74545BFD61}" destId="{377AFB82-100F-450C-9635-D65181780395}" srcOrd="1" destOrd="0" presId="urn:microsoft.com/office/officeart/2005/8/layout/vList4"/>
    <dgm:cxn modelId="{88A9D8F6-6E76-4655-B703-335C00A6ED1C}" type="presOf" srcId="{18F55E0D-0B9B-48F3-B6F3-9338B7814B02}" destId="{0ACFF058-CCDA-4E7E-A0F2-B17EC1A2B6A7}" srcOrd="0" destOrd="0" presId="urn:microsoft.com/office/officeart/2005/8/layout/vList4"/>
    <dgm:cxn modelId="{ADC4F5FB-A524-423E-9EC2-21F1907E34CC}" type="presOf" srcId="{6BEF351F-7943-4D7E-8B33-2E74545BFD61}" destId="{F610B8DC-7345-40E7-BD79-4BF7B3EDF281}" srcOrd="0" destOrd="0" presId="urn:microsoft.com/office/officeart/2005/8/layout/vList4"/>
    <dgm:cxn modelId="{C144162E-AE20-46EA-8EE1-4212686E859A}" type="presParOf" srcId="{B17E2703-ED7C-40C1-AA5F-205C0BB9EA84}" destId="{72FA62D0-0599-45E8-836F-576228845A69}" srcOrd="0" destOrd="0" presId="urn:microsoft.com/office/officeart/2005/8/layout/vList4"/>
    <dgm:cxn modelId="{88270682-ABA5-44D1-AA56-BAA630EE3478}" type="presParOf" srcId="{72FA62D0-0599-45E8-836F-576228845A69}" destId="{1331ED41-3DD3-4EE3-8258-251B37A8AA34}" srcOrd="0" destOrd="0" presId="urn:microsoft.com/office/officeart/2005/8/layout/vList4"/>
    <dgm:cxn modelId="{E1D19AA3-494C-42D4-8090-040F0C3A1E63}" type="presParOf" srcId="{72FA62D0-0599-45E8-836F-576228845A69}" destId="{8742C5EE-2DD0-46E4-AB75-87A4D25F8D62}" srcOrd="1" destOrd="0" presId="urn:microsoft.com/office/officeart/2005/8/layout/vList4"/>
    <dgm:cxn modelId="{947E0587-F0B1-4FF4-BBCC-7FB177976841}" type="presParOf" srcId="{72FA62D0-0599-45E8-836F-576228845A69}" destId="{55312841-41DD-44DE-9A9C-3DB5A027B561}" srcOrd="2" destOrd="0" presId="urn:microsoft.com/office/officeart/2005/8/layout/vList4"/>
    <dgm:cxn modelId="{5ACB297A-E745-4F3E-9247-62ECDF56971E}" type="presParOf" srcId="{B17E2703-ED7C-40C1-AA5F-205C0BB9EA84}" destId="{F66298ED-D5A6-459E-9653-B88A0D7DE72D}" srcOrd="1" destOrd="0" presId="urn:microsoft.com/office/officeart/2005/8/layout/vList4"/>
    <dgm:cxn modelId="{D2784D25-D24B-4F8B-99F3-03E37825AC7E}" type="presParOf" srcId="{B17E2703-ED7C-40C1-AA5F-205C0BB9EA84}" destId="{94272FED-D994-4743-844C-5070BB732343}" srcOrd="2" destOrd="0" presId="urn:microsoft.com/office/officeart/2005/8/layout/vList4"/>
    <dgm:cxn modelId="{F0DE994B-CB88-4DFA-97D0-5D8744A5972E}" type="presParOf" srcId="{94272FED-D994-4743-844C-5070BB732343}" destId="{3D57390B-957B-42E2-9EEB-3D286DE16B84}" srcOrd="0" destOrd="0" presId="urn:microsoft.com/office/officeart/2005/8/layout/vList4"/>
    <dgm:cxn modelId="{21851699-3C28-4789-9103-FF3FFF01DF39}" type="presParOf" srcId="{94272FED-D994-4743-844C-5070BB732343}" destId="{DC3D1057-3911-49DC-8B4B-4F8305BF098A}" srcOrd="1" destOrd="0" presId="urn:microsoft.com/office/officeart/2005/8/layout/vList4"/>
    <dgm:cxn modelId="{F3715227-0412-42E0-B685-6461C03F2DC9}" type="presParOf" srcId="{94272FED-D994-4743-844C-5070BB732343}" destId="{ECE55AF3-693F-4ADA-963D-E4F57667994B}" srcOrd="2" destOrd="0" presId="urn:microsoft.com/office/officeart/2005/8/layout/vList4"/>
    <dgm:cxn modelId="{F853298F-AD0D-4D9B-B966-B298F0EEB093}" type="presParOf" srcId="{B17E2703-ED7C-40C1-AA5F-205C0BB9EA84}" destId="{A2C514FB-D7EB-4AA8-B2BD-147960D9F9FC}" srcOrd="3" destOrd="0" presId="urn:microsoft.com/office/officeart/2005/8/layout/vList4"/>
    <dgm:cxn modelId="{48BB1877-EA4F-4BCC-8FE4-EE228478E21B}" type="presParOf" srcId="{B17E2703-ED7C-40C1-AA5F-205C0BB9EA84}" destId="{4C4B47A0-B25E-4991-B2ED-6AC55F32B923}" srcOrd="4" destOrd="0" presId="urn:microsoft.com/office/officeart/2005/8/layout/vList4"/>
    <dgm:cxn modelId="{9748ACEC-FB75-41A1-AE5E-8F6C0663A6AC}" type="presParOf" srcId="{4C4B47A0-B25E-4991-B2ED-6AC55F32B923}" destId="{D4719953-BCF8-4147-BA01-5072633CA648}" srcOrd="0" destOrd="0" presId="urn:microsoft.com/office/officeart/2005/8/layout/vList4"/>
    <dgm:cxn modelId="{37891C92-27E0-438A-B020-02E472041BA2}" type="presParOf" srcId="{4C4B47A0-B25E-4991-B2ED-6AC55F32B923}" destId="{10414709-A3FF-419B-8BA0-6B96893FDF2B}" srcOrd="1" destOrd="0" presId="urn:microsoft.com/office/officeart/2005/8/layout/vList4"/>
    <dgm:cxn modelId="{D802EE6F-DB9D-43FA-BF69-D377F4EC1255}" type="presParOf" srcId="{4C4B47A0-B25E-4991-B2ED-6AC55F32B923}" destId="{3EACFEE0-BEE7-4E7A-8CB3-5254697BDBB8}" srcOrd="2" destOrd="0" presId="urn:microsoft.com/office/officeart/2005/8/layout/vList4"/>
    <dgm:cxn modelId="{76ED1AEE-E1A7-49B4-94D8-1D960D0DD88E}" type="presParOf" srcId="{B17E2703-ED7C-40C1-AA5F-205C0BB9EA84}" destId="{10A85B69-F88F-4A3C-900B-DFE86B169A12}" srcOrd="5" destOrd="0" presId="urn:microsoft.com/office/officeart/2005/8/layout/vList4"/>
    <dgm:cxn modelId="{BA9BB975-23FF-45A1-A32A-CD16AE5CA697}" type="presParOf" srcId="{B17E2703-ED7C-40C1-AA5F-205C0BB9EA84}" destId="{9C083970-82F8-4E27-A14C-877E35DBC522}" srcOrd="6" destOrd="0" presId="urn:microsoft.com/office/officeart/2005/8/layout/vList4"/>
    <dgm:cxn modelId="{5DA97EFE-8E65-4410-88EB-6A960E7282B2}" type="presParOf" srcId="{9C083970-82F8-4E27-A14C-877E35DBC522}" destId="{0ACFF058-CCDA-4E7E-A0F2-B17EC1A2B6A7}" srcOrd="0" destOrd="0" presId="urn:microsoft.com/office/officeart/2005/8/layout/vList4"/>
    <dgm:cxn modelId="{4D792A45-CF19-49E8-8D03-1F75287D3D1E}" type="presParOf" srcId="{9C083970-82F8-4E27-A14C-877E35DBC522}" destId="{BD34B113-6546-4848-AF23-788898EA165D}" srcOrd="1" destOrd="0" presId="urn:microsoft.com/office/officeart/2005/8/layout/vList4"/>
    <dgm:cxn modelId="{C1EE72A6-A8CB-4003-8CB4-C0FA1D5AA413}" type="presParOf" srcId="{9C083970-82F8-4E27-A14C-877E35DBC522}" destId="{8B3D9B03-A43B-4F6F-8A48-CDA6881D1F96}" srcOrd="2" destOrd="0" presId="urn:microsoft.com/office/officeart/2005/8/layout/vList4"/>
    <dgm:cxn modelId="{472D7904-59F6-41FC-93A9-10072F8F1079}" type="presParOf" srcId="{B17E2703-ED7C-40C1-AA5F-205C0BB9EA84}" destId="{1BA6A06C-B7D7-4DEE-ACE4-0CF31A6B2324}" srcOrd="7" destOrd="0" presId="urn:microsoft.com/office/officeart/2005/8/layout/vList4"/>
    <dgm:cxn modelId="{251AEDD2-8B1B-4DD0-A9AA-11109F249B90}" type="presParOf" srcId="{B17E2703-ED7C-40C1-AA5F-205C0BB9EA84}" destId="{A2082545-867D-4B76-AB3F-4734C531A92F}" srcOrd="8" destOrd="0" presId="urn:microsoft.com/office/officeart/2005/8/layout/vList4"/>
    <dgm:cxn modelId="{39A109A0-D14A-44C0-B5C3-D8C8274FB3D4}" type="presParOf" srcId="{A2082545-867D-4B76-AB3F-4734C531A92F}" destId="{A1585D93-EEF1-4A90-B43B-4F794DD23A3C}" srcOrd="0" destOrd="0" presId="urn:microsoft.com/office/officeart/2005/8/layout/vList4"/>
    <dgm:cxn modelId="{F139C4C3-5E90-4582-B7A2-150D5B1DFBA4}" type="presParOf" srcId="{A2082545-867D-4B76-AB3F-4734C531A92F}" destId="{296FBC6E-76DA-42C5-85C3-7419CDA4934E}" srcOrd="1" destOrd="0" presId="urn:microsoft.com/office/officeart/2005/8/layout/vList4"/>
    <dgm:cxn modelId="{80556F3E-A2CD-493A-AD21-C66DF3EAF2B0}" type="presParOf" srcId="{A2082545-867D-4B76-AB3F-4734C531A92F}" destId="{1668BBC3-9DDE-44D8-8F4E-2AADBF03CBAB}" srcOrd="2" destOrd="0" presId="urn:microsoft.com/office/officeart/2005/8/layout/vList4"/>
    <dgm:cxn modelId="{C5C799FC-00B5-41EB-B391-199E44A66ED0}" type="presParOf" srcId="{B17E2703-ED7C-40C1-AA5F-205C0BB9EA84}" destId="{4AA59095-3B9C-4DDC-80E4-B9441E4A35F5}" srcOrd="9" destOrd="0" presId="urn:microsoft.com/office/officeart/2005/8/layout/vList4"/>
    <dgm:cxn modelId="{A28752E3-9C2C-4BD5-80B9-D0B6D4E79F18}" type="presParOf" srcId="{B17E2703-ED7C-40C1-AA5F-205C0BB9EA84}" destId="{15BF9692-4D16-4FF6-8B36-7C70646CDA56}" srcOrd="10" destOrd="0" presId="urn:microsoft.com/office/officeart/2005/8/layout/vList4"/>
    <dgm:cxn modelId="{4817CFD8-B2EB-4450-8DAD-76DAF4520F62}" type="presParOf" srcId="{15BF9692-4D16-4FF6-8B36-7C70646CDA56}" destId="{36D4E32A-8A09-4D9C-AF53-2F11AD66456B}" srcOrd="0" destOrd="0" presId="urn:microsoft.com/office/officeart/2005/8/layout/vList4"/>
    <dgm:cxn modelId="{CBD6B705-EC90-4031-9B3F-E8FF2A6DD56E}" type="presParOf" srcId="{15BF9692-4D16-4FF6-8B36-7C70646CDA56}" destId="{8B99A090-48CD-4513-933E-9838ED05AEF8}" srcOrd="1" destOrd="0" presId="urn:microsoft.com/office/officeart/2005/8/layout/vList4"/>
    <dgm:cxn modelId="{82DAF90D-3066-4EFE-AFCB-0CB9B0B0E2A6}" type="presParOf" srcId="{15BF9692-4D16-4FF6-8B36-7C70646CDA56}" destId="{7FA55DD7-25BE-4DB2-8230-F9FFAD0D9BB1}" srcOrd="2" destOrd="0" presId="urn:microsoft.com/office/officeart/2005/8/layout/vList4"/>
    <dgm:cxn modelId="{CE7AEA9D-4073-429D-8DF3-B51508DACAE5}" type="presParOf" srcId="{B17E2703-ED7C-40C1-AA5F-205C0BB9EA84}" destId="{AFE1E1E5-B7C1-477D-9C68-47340A8741C3}" srcOrd="11" destOrd="0" presId="urn:microsoft.com/office/officeart/2005/8/layout/vList4"/>
    <dgm:cxn modelId="{50DA0E1B-82DD-4C70-9D22-C93E5082C4A9}" type="presParOf" srcId="{B17E2703-ED7C-40C1-AA5F-205C0BB9EA84}" destId="{7385FAF8-97AE-4607-8FB2-961CB1E65EB8}" srcOrd="12" destOrd="0" presId="urn:microsoft.com/office/officeart/2005/8/layout/vList4"/>
    <dgm:cxn modelId="{AEDCCAF2-1E3C-4BE0-897B-37DBBF905DCD}" type="presParOf" srcId="{7385FAF8-97AE-4607-8FB2-961CB1E65EB8}" destId="{CEC9E69F-DCCB-42A1-97F3-49B58D2F7595}" srcOrd="0" destOrd="0" presId="urn:microsoft.com/office/officeart/2005/8/layout/vList4"/>
    <dgm:cxn modelId="{7EEF129B-0BF6-498A-A153-B2A47854CA90}" type="presParOf" srcId="{7385FAF8-97AE-4607-8FB2-961CB1E65EB8}" destId="{16834A11-8487-418B-82F9-CB489272787C}" srcOrd="1" destOrd="0" presId="urn:microsoft.com/office/officeart/2005/8/layout/vList4"/>
    <dgm:cxn modelId="{3748D00F-C917-4881-BC15-459AFA2899F5}" type="presParOf" srcId="{7385FAF8-97AE-4607-8FB2-961CB1E65EB8}" destId="{D16BDFBD-2B28-4378-84A0-977770333E39}" srcOrd="2" destOrd="0" presId="urn:microsoft.com/office/officeart/2005/8/layout/vList4"/>
    <dgm:cxn modelId="{FD64B678-6905-4322-86FE-9D37CBE5DC6C}" type="presParOf" srcId="{B17E2703-ED7C-40C1-AA5F-205C0BB9EA84}" destId="{D4D8E7B3-50B1-4204-A219-C78A94DD3400}" srcOrd="13" destOrd="0" presId="urn:microsoft.com/office/officeart/2005/8/layout/vList4"/>
    <dgm:cxn modelId="{D8198283-C277-4BD1-A1DF-57447762AE22}" type="presParOf" srcId="{B17E2703-ED7C-40C1-AA5F-205C0BB9EA84}" destId="{931DB2C6-6A18-4320-B852-C2613EDB2FA8}" srcOrd="14" destOrd="0" presId="urn:microsoft.com/office/officeart/2005/8/layout/vList4"/>
    <dgm:cxn modelId="{40DD30C9-D9A4-4219-8BD2-797A88A4D9B6}" type="presParOf" srcId="{931DB2C6-6A18-4320-B852-C2613EDB2FA8}" destId="{67233FA9-89F9-43A8-9F80-99BA1DBCD9E3}" srcOrd="0" destOrd="0" presId="urn:microsoft.com/office/officeart/2005/8/layout/vList4"/>
    <dgm:cxn modelId="{36776BE8-A558-408A-916B-2A8231861CEB}" type="presParOf" srcId="{931DB2C6-6A18-4320-B852-C2613EDB2FA8}" destId="{B43CAF5A-DF0E-47F1-8B84-50B2394B9328}" srcOrd="1" destOrd="0" presId="urn:microsoft.com/office/officeart/2005/8/layout/vList4"/>
    <dgm:cxn modelId="{D9A1D8F4-C2B5-4E55-830D-87AC8F7AD5A1}" type="presParOf" srcId="{931DB2C6-6A18-4320-B852-C2613EDB2FA8}" destId="{ED0EA491-65AE-4061-9E58-F527A96B4B18}" srcOrd="2" destOrd="0" presId="urn:microsoft.com/office/officeart/2005/8/layout/vList4"/>
    <dgm:cxn modelId="{56A122A5-BEAB-4960-BD61-61E2C6BB41AC}" type="presParOf" srcId="{B17E2703-ED7C-40C1-AA5F-205C0BB9EA84}" destId="{8FB57008-D126-4E8B-B0DD-BBA139793447}" srcOrd="15" destOrd="0" presId="urn:microsoft.com/office/officeart/2005/8/layout/vList4"/>
    <dgm:cxn modelId="{1B5E949C-C75A-4EEB-88C0-61358D407A09}" type="presParOf" srcId="{B17E2703-ED7C-40C1-AA5F-205C0BB9EA84}" destId="{C9E058ED-185F-4C97-95A3-77FF6FFE3C9F}" srcOrd="16" destOrd="0" presId="urn:microsoft.com/office/officeart/2005/8/layout/vList4"/>
    <dgm:cxn modelId="{846E8385-5202-4198-A0DB-11B5DCD59E29}" type="presParOf" srcId="{C9E058ED-185F-4C97-95A3-77FF6FFE3C9F}" destId="{F610B8DC-7345-40E7-BD79-4BF7B3EDF281}" srcOrd="0" destOrd="0" presId="urn:microsoft.com/office/officeart/2005/8/layout/vList4"/>
    <dgm:cxn modelId="{8C230959-1CCA-4A90-853E-A700B85468B8}" type="presParOf" srcId="{C9E058ED-185F-4C97-95A3-77FF6FFE3C9F}" destId="{B1E34B89-AAC2-4529-ADF5-5D40888D7E7E}" srcOrd="1" destOrd="0" presId="urn:microsoft.com/office/officeart/2005/8/layout/vList4"/>
    <dgm:cxn modelId="{C7C96EBB-103B-486D-A037-929CD0FDAC7F}" type="presParOf" srcId="{C9E058ED-185F-4C97-95A3-77FF6FFE3C9F}" destId="{377AFB82-100F-450C-9635-D6518178039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3F7537-DE83-45D9-AFD1-908328D4D97E}">
      <dsp:nvSpPr>
        <dsp:cNvPr id="0" name=""/>
        <dsp:cNvSpPr/>
      </dsp:nvSpPr>
      <dsp:spPr>
        <a:xfrm>
          <a:off x="232783" y="0"/>
          <a:ext cx="2866517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FFFF00"/>
              </a:solidFill>
              <a:latin typeface="+mn-lt"/>
            </a:rPr>
            <a:t>Рост собственных доходов</a:t>
          </a:r>
          <a:endParaRPr lang="ru-RU" sz="1800" b="1" kern="1200" dirty="0">
            <a:solidFill>
              <a:srgbClr val="FFFF00"/>
            </a:solidFill>
            <a:latin typeface="+mn-lt"/>
            <a:cs typeface="Times New Roman" pitchFamily="18" charset="0"/>
          </a:endParaRPr>
        </a:p>
      </dsp:txBody>
      <dsp:txXfrm>
        <a:off x="232783" y="1164748"/>
        <a:ext cx="2866517" cy="1164748"/>
      </dsp:txXfrm>
    </dsp:sp>
    <dsp:sp modelId="{79E796B1-3ABE-4958-A470-95B84B3BA8FB}">
      <dsp:nvSpPr>
        <dsp:cNvPr id="0" name=""/>
        <dsp:cNvSpPr/>
      </dsp:nvSpPr>
      <dsp:spPr>
        <a:xfrm>
          <a:off x="1087100" y="105202"/>
          <a:ext cx="1157882" cy="110867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5A3FF-8112-48C6-9524-2594DAB99429}">
      <dsp:nvSpPr>
        <dsp:cNvPr id="0" name=""/>
        <dsp:cNvSpPr/>
      </dsp:nvSpPr>
      <dsp:spPr>
        <a:xfrm>
          <a:off x="3199743" y="283"/>
          <a:ext cx="2696935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spc="0" baseline="0" dirty="0" err="1">
              <a:solidFill>
                <a:srgbClr val="FFFF00"/>
              </a:solidFill>
              <a:latin typeface="Trebuchet MS,Bold" charset="0"/>
              <a:cs typeface="Times New Roman" panose="02020603050405020304" pitchFamily="18" charset="0"/>
            </a:rPr>
            <a:t>Эффективность</a:t>
          </a:r>
          <a:r>
            <a:rPr lang="en-US" sz="1800" b="1" i="0" kern="1200" spc="-24" baseline="0" dirty="0">
              <a:solidFill>
                <a:srgbClr val="FFFF00"/>
              </a:solidFill>
              <a:latin typeface="Trebuchet MS,Bold" charset="0"/>
              <a:cs typeface="Times New Roman" panose="02020603050405020304" pitchFamily="18" charset="0"/>
            </a:rPr>
            <a:t> </a:t>
          </a:r>
          <a:r>
            <a:rPr lang="en-US" sz="1800" b="1" i="0" kern="1200" spc="0" baseline="0" dirty="0">
              <a:solidFill>
                <a:srgbClr val="FFFF00"/>
              </a:solidFill>
              <a:latin typeface="Trebuchet MS,Bold" charset="0"/>
              <a:cs typeface="Times New Roman" panose="02020603050405020304" pitchFamily="18" charset="0"/>
            </a:rPr>
            <a:t>и </a:t>
          </a:r>
          <a:r>
            <a:rPr lang="en-US" sz="1800" b="1" i="0" kern="1200" spc="0" baseline="0" dirty="0" err="1">
              <a:solidFill>
                <a:srgbClr val="FFFF00"/>
              </a:solidFill>
              <a:latin typeface="Trebuchet MS,Bold" charset="0"/>
              <a:cs typeface="Times New Roman" panose="02020603050405020304" pitchFamily="18" charset="0"/>
            </a:rPr>
            <a:t>приоритизация</a:t>
          </a:r>
          <a:r>
            <a:rPr lang="ru-RU" sz="1800" b="1" kern="1200" dirty="0">
              <a:solidFill>
                <a:srgbClr val="FFFF00"/>
              </a:solidFill>
              <a:latin typeface="Trebuchet MS,Bold" charset="0"/>
              <a:cs typeface="Times New Roman" panose="02020603050405020304" pitchFamily="18" charset="0"/>
            </a:rPr>
            <a:t> </a:t>
          </a:r>
          <a:r>
            <a:rPr lang="en-US" sz="1800" b="1" i="0" kern="1200" spc="0" baseline="0" dirty="0" err="1">
              <a:solidFill>
                <a:srgbClr val="FFFF00"/>
              </a:solidFill>
              <a:latin typeface="Trebuchet MS,Bold" charset="0"/>
              <a:cs typeface="Times New Roman" panose="02020603050405020304" pitchFamily="18" charset="0"/>
            </a:rPr>
            <a:t>бюджетных</a:t>
          </a:r>
          <a:r>
            <a:rPr lang="en-US" sz="1800" b="1" i="0" kern="1200" spc="0" baseline="0" dirty="0">
              <a:solidFill>
                <a:srgbClr val="FFFF00"/>
              </a:solidFill>
              <a:latin typeface="Trebuchet MS,Bold" charset="0"/>
              <a:cs typeface="Times New Roman" panose="02020603050405020304" pitchFamily="18" charset="0"/>
            </a:rPr>
            <a:t> </a:t>
          </a:r>
          <a:r>
            <a:rPr lang="en-US" sz="1800" b="1" i="0" kern="1200" spc="0" baseline="0" dirty="0" err="1">
              <a:solidFill>
                <a:srgbClr val="FFFF00"/>
              </a:solidFill>
              <a:latin typeface="Trebuchet MS,Bold" charset="0"/>
              <a:cs typeface="Times New Roman" panose="02020603050405020304" pitchFamily="18" charset="0"/>
            </a:rPr>
            <a:t>расходов</a:t>
          </a:r>
          <a:r>
            <a:rPr lang="en-US" sz="1800" b="1" i="0" kern="1200" spc="0" baseline="0" dirty="0">
              <a:solidFill>
                <a:srgbClr val="FFFF00"/>
              </a:solidFill>
              <a:latin typeface="Trebuchet MS,Bold" charset="0"/>
              <a:cs typeface="Times New Roman" panose="02020603050405020304" pitchFamily="18" charset="0"/>
            </a:rPr>
            <a:t> </a:t>
          </a:r>
          <a:endParaRPr lang="ru-RU" sz="1800" kern="1200" dirty="0">
            <a:solidFill>
              <a:srgbClr val="FFFF00"/>
            </a:solidFill>
            <a:latin typeface="+mn-lt"/>
          </a:endParaRPr>
        </a:p>
      </dsp:txBody>
      <dsp:txXfrm>
        <a:off x="3199743" y="1165032"/>
        <a:ext cx="2696935" cy="1164748"/>
      </dsp:txXfrm>
    </dsp:sp>
    <dsp:sp modelId="{E6379D24-0F7F-4C89-AA74-40B94EA75227}">
      <dsp:nvSpPr>
        <dsp:cNvPr id="0" name=""/>
        <dsp:cNvSpPr/>
      </dsp:nvSpPr>
      <dsp:spPr>
        <a:xfrm>
          <a:off x="3895043" y="36825"/>
          <a:ext cx="1292703" cy="132021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9E240-14D8-48CE-A8EF-4C26DD964D0B}">
      <dsp:nvSpPr>
        <dsp:cNvPr id="0" name=""/>
        <dsp:cNvSpPr/>
      </dsp:nvSpPr>
      <dsp:spPr>
        <a:xfrm>
          <a:off x="6015671" y="18255"/>
          <a:ext cx="2914094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kern="1200" spc="0" baseline="0" dirty="0">
              <a:solidFill>
                <a:srgbClr val="FFFF00"/>
              </a:solidFill>
              <a:latin typeface="Trebuchet MS,Bold" charset="0"/>
              <a:cs typeface="Times New Roman" panose="02020603050405020304" pitchFamily="18" charset="0"/>
            </a:rPr>
            <a:t>Сбалансированность бюджета</a:t>
          </a:r>
          <a:endParaRPr lang="ru-RU" sz="1800" kern="1200" dirty="0">
            <a:solidFill>
              <a:srgbClr val="FFFF00"/>
            </a:solidFill>
            <a:latin typeface="+mn-lt"/>
          </a:endParaRPr>
        </a:p>
      </dsp:txBody>
      <dsp:txXfrm>
        <a:off x="6015671" y="1183004"/>
        <a:ext cx="2914094" cy="1164748"/>
      </dsp:txXfrm>
    </dsp:sp>
    <dsp:sp modelId="{801EDB75-7215-4290-9F39-D09130BB9918}">
      <dsp:nvSpPr>
        <dsp:cNvPr id="0" name=""/>
        <dsp:cNvSpPr/>
      </dsp:nvSpPr>
      <dsp:spPr>
        <a:xfrm>
          <a:off x="6750628" y="-18837"/>
          <a:ext cx="1407083" cy="139442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2C0C5-E5AF-4E5E-918C-A1BB430E7228}">
      <dsp:nvSpPr>
        <dsp:cNvPr id="0" name=""/>
        <dsp:cNvSpPr/>
      </dsp:nvSpPr>
      <dsp:spPr>
        <a:xfrm flipH="1" flipV="1">
          <a:off x="2158914" y="96359"/>
          <a:ext cx="101419" cy="4500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D480C1-C8E8-4CE7-8873-41C175F67275}">
      <dsp:nvSpPr>
        <dsp:cNvPr id="0" name=""/>
        <dsp:cNvSpPr/>
      </dsp:nvSpPr>
      <dsp:spPr>
        <a:xfrm rot="5400000">
          <a:off x="528423" y="-248928"/>
          <a:ext cx="1631849" cy="2129707"/>
        </a:xfrm>
        <a:prstGeom prst="bevel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483475" y="203982"/>
        <a:ext cx="1721745" cy="1223887"/>
      </dsp:txXfrm>
    </dsp:sp>
    <dsp:sp modelId="{CA80EEC5-8180-463D-AB43-E20FC1CCE0B0}">
      <dsp:nvSpPr>
        <dsp:cNvPr id="0" name=""/>
        <dsp:cNvSpPr/>
      </dsp:nvSpPr>
      <dsp:spPr>
        <a:xfrm rot="5400000">
          <a:off x="4631328" y="-1493685"/>
          <a:ext cx="2155791" cy="5143161"/>
        </a:xfrm>
        <a:prstGeom prst="round2SameRect">
          <a:avLst/>
        </a:prstGeom>
        <a:solidFill>
          <a:srgbClr val="90C5D8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i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План мероприятий по росту доходного потенциала Первомайского сельского поселения, оптимизации расходов бюджета Первомайского сельского поселения Ремонтненского района  и сокращению муниципального долга бюджета Первомайского сельского поселения до 2024 года,  утвержденный постановлением Администрации Первомайского сельского поселения от 15.10.2018 № 101</a:t>
          </a:r>
          <a:endParaRPr lang="ru-RU" sz="1600" b="1" kern="1200" dirty="0">
            <a:solidFill>
              <a:schemeClr val="tx1"/>
            </a:solidFill>
          </a:endParaRPr>
        </a:p>
      </dsp:txBody>
      <dsp:txXfrm rot="-5400000">
        <a:off x="3137644" y="105236"/>
        <a:ext cx="5037924" cy="1945317"/>
      </dsp:txXfrm>
    </dsp:sp>
    <dsp:sp modelId="{9B6A0A72-3C0F-4B82-A7E6-2BA4A15A1DC4}">
      <dsp:nvSpPr>
        <dsp:cNvPr id="0" name=""/>
        <dsp:cNvSpPr/>
      </dsp:nvSpPr>
      <dsp:spPr>
        <a:xfrm rot="5400000">
          <a:off x="598231" y="2252068"/>
          <a:ext cx="1553558" cy="2189747"/>
        </a:xfrm>
        <a:prstGeom prst="bevel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474332" y="2764357"/>
        <a:ext cx="1801357" cy="1165168"/>
      </dsp:txXfrm>
    </dsp:sp>
    <dsp:sp modelId="{9A9BA3CA-42DC-4E24-BA14-1B2C342C1B46}">
      <dsp:nvSpPr>
        <dsp:cNvPr id="0" name=""/>
        <dsp:cNvSpPr/>
      </dsp:nvSpPr>
      <dsp:spPr>
        <a:xfrm rot="5400000">
          <a:off x="5016798" y="698230"/>
          <a:ext cx="1418526" cy="5165594"/>
        </a:xfrm>
        <a:prstGeom prst="round2SameRect">
          <a:avLst/>
        </a:prstGeom>
        <a:solidFill>
          <a:srgbClr val="99FF66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взвешенной долговой политики</a:t>
          </a:r>
        </a:p>
      </dsp:txBody>
      <dsp:txXfrm rot="-5400000">
        <a:off x="3143265" y="2641011"/>
        <a:ext cx="5096347" cy="12800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57390B-957B-42E2-9EEB-3D286DE16B84}">
      <dsp:nvSpPr>
        <dsp:cNvPr id="0" name=""/>
        <dsp:cNvSpPr/>
      </dsp:nvSpPr>
      <dsp:spPr>
        <a:xfrm>
          <a:off x="0" y="17042"/>
          <a:ext cx="3816424" cy="6695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>
            <a:latin typeface="+mj-lt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630,5</a:t>
          </a:r>
          <a:endParaRPr lang="ru-RU" sz="16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>
            <a:latin typeface="+mj-lt"/>
          </a:endParaRPr>
        </a:p>
      </dsp:txBody>
      <dsp:txXfrm>
        <a:off x="818780" y="17042"/>
        <a:ext cx="2997643" cy="669513"/>
      </dsp:txXfrm>
    </dsp:sp>
    <dsp:sp modelId="{DC3D1057-3911-49DC-8B4B-4F8305BF098A}">
      <dsp:nvSpPr>
        <dsp:cNvPr id="0" name=""/>
        <dsp:cNvSpPr/>
      </dsp:nvSpPr>
      <dsp:spPr>
        <a:xfrm>
          <a:off x="11931" y="72008"/>
          <a:ext cx="708152" cy="56176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19953-BCF8-4147-BA01-5072633CA648}">
      <dsp:nvSpPr>
        <dsp:cNvPr id="0" name=""/>
        <dsp:cNvSpPr/>
      </dsp:nvSpPr>
      <dsp:spPr>
        <a:xfrm>
          <a:off x="0" y="711246"/>
          <a:ext cx="3816424" cy="58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имущество физических лиц 72,0</a:t>
          </a:r>
          <a:endParaRPr lang="ru-RU" sz="16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18780" y="711246"/>
        <a:ext cx="2997643" cy="587168"/>
      </dsp:txXfrm>
    </dsp:sp>
    <dsp:sp modelId="{10414709-A3FF-419B-8BA0-6B96893FDF2B}">
      <dsp:nvSpPr>
        <dsp:cNvPr id="0" name=""/>
        <dsp:cNvSpPr/>
      </dsp:nvSpPr>
      <dsp:spPr>
        <a:xfrm>
          <a:off x="45141" y="716487"/>
          <a:ext cx="668629" cy="54180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1309265"/>
          <a:ext cx="3816424" cy="6349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Земельный налог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547,0</a:t>
          </a:r>
        </a:p>
      </dsp:txBody>
      <dsp:txXfrm>
        <a:off x="818780" y="1309265"/>
        <a:ext cx="2997643" cy="634950"/>
      </dsp:txXfrm>
    </dsp:sp>
    <dsp:sp modelId="{B43CAF5A-DF0E-47F1-8B84-50B2394B9328}">
      <dsp:nvSpPr>
        <dsp:cNvPr id="0" name=""/>
        <dsp:cNvSpPr/>
      </dsp:nvSpPr>
      <dsp:spPr>
        <a:xfrm>
          <a:off x="0" y="1356196"/>
          <a:ext cx="707931" cy="53144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3816426"/>
          <a:ext cx="3816424" cy="5549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Штрафы,  санкции, возмещение ущерба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2,5</a:t>
          </a:r>
        </a:p>
      </dsp:txBody>
      <dsp:txXfrm>
        <a:off x="818780" y="3816426"/>
        <a:ext cx="2997643" cy="554959"/>
      </dsp:txXfrm>
    </dsp:sp>
    <dsp:sp modelId="{7DE197FE-AADA-44C3-8B2B-CF16D12E116A}">
      <dsp:nvSpPr>
        <dsp:cNvPr id="0" name=""/>
        <dsp:cNvSpPr/>
      </dsp:nvSpPr>
      <dsp:spPr>
        <a:xfrm>
          <a:off x="33627" y="3870764"/>
          <a:ext cx="670331" cy="39974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E8F88B-0370-448B-8D0E-D54292C8691C}">
      <dsp:nvSpPr>
        <dsp:cNvPr id="0" name=""/>
        <dsp:cNvSpPr/>
      </dsp:nvSpPr>
      <dsp:spPr>
        <a:xfrm>
          <a:off x="0" y="2724505"/>
          <a:ext cx="3816424" cy="5158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3,0</a:t>
          </a:r>
        </a:p>
      </dsp:txBody>
      <dsp:txXfrm>
        <a:off x="818780" y="2724505"/>
        <a:ext cx="2997643" cy="515856"/>
      </dsp:txXfrm>
    </dsp:sp>
    <dsp:sp modelId="{0EECD78B-C0A7-434E-9ADD-45852886C17A}">
      <dsp:nvSpPr>
        <dsp:cNvPr id="0" name=""/>
        <dsp:cNvSpPr/>
      </dsp:nvSpPr>
      <dsp:spPr>
        <a:xfrm>
          <a:off x="1" y="2727081"/>
          <a:ext cx="668629" cy="44127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E17446-860D-4EED-9858-81EAAEE74108}">
      <dsp:nvSpPr>
        <dsp:cNvPr id="0" name=""/>
        <dsp:cNvSpPr/>
      </dsp:nvSpPr>
      <dsp:spPr>
        <a:xfrm>
          <a:off x="0" y="4388988"/>
          <a:ext cx="3816424" cy="5549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12 142,9</a:t>
          </a:r>
        </a:p>
      </dsp:txBody>
      <dsp:txXfrm>
        <a:off x="818780" y="4388988"/>
        <a:ext cx="2997643" cy="554959"/>
      </dsp:txXfrm>
    </dsp:sp>
    <dsp:sp modelId="{59208E79-B8A7-477C-B741-F3EAF6407C81}">
      <dsp:nvSpPr>
        <dsp:cNvPr id="0" name=""/>
        <dsp:cNvSpPr/>
      </dsp:nvSpPr>
      <dsp:spPr>
        <a:xfrm>
          <a:off x="105067" y="4452849"/>
          <a:ext cx="553144" cy="41804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F4AF0E-1500-4BD3-8C3A-3E143A3E4058}">
      <dsp:nvSpPr>
        <dsp:cNvPr id="0" name=""/>
        <dsp:cNvSpPr/>
      </dsp:nvSpPr>
      <dsp:spPr>
        <a:xfrm>
          <a:off x="0" y="1990704"/>
          <a:ext cx="3816424" cy="673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630,0</a:t>
          </a:r>
          <a:endParaRPr lang="ru-RU" sz="16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18780" y="1990704"/>
        <a:ext cx="2997643" cy="673592"/>
      </dsp:txXfrm>
    </dsp:sp>
    <dsp:sp modelId="{844F59AA-F0BE-4A71-B9FB-41A33D108C7D}">
      <dsp:nvSpPr>
        <dsp:cNvPr id="0" name=""/>
        <dsp:cNvSpPr/>
      </dsp:nvSpPr>
      <dsp:spPr>
        <a:xfrm>
          <a:off x="63498" y="2084813"/>
          <a:ext cx="541634" cy="47793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1DD5F-ABA5-4BE8-8237-3507B0BA4660}">
      <dsp:nvSpPr>
        <dsp:cNvPr id="0" name=""/>
        <dsp:cNvSpPr/>
      </dsp:nvSpPr>
      <dsp:spPr>
        <a:xfrm>
          <a:off x="0" y="3312367"/>
          <a:ext cx="3816424" cy="3870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от компенсации затрат государства 12,0</a:t>
          </a:r>
          <a:endParaRPr lang="ru-RU" sz="12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18780" y="3312367"/>
        <a:ext cx="2997643" cy="387050"/>
      </dsp:txXfrm>
    </dsp:sp>
    <dsp:sp modelId="{0B0E7E74-22FC-4D83-A5A8-B863E1A0FD16}">
      <dsp:nvSpPr>
        <dsp:cNvPr id="0" name=""/>
        <dsp:cNvSpPr/>
      </dsp:nvSpPr>
      <dsp:spPr>
        <a:xfrm>
          <a:off x="1" y="3339671"/>
          <a:ext cx="668614" cy="33273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31ED41-3DD3-4EE3-8258-251B37A8AA34}">
      <dsp:nvSpPr>
        <dsp:cNvPr id="0" name=""/>
        <dsp:cNvSpPr/>
      </dsp:nvSpPr>
      <dsp:spPr>
        <a:xfrm>
          <a:off x="0" y="543569"/>
          <a:ext cx="3672408" cy="4125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    758,5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15147" y="543569"/>
        <a:ext cx="2857260" cy="412534"/>
      </dsp:txXfrm>
    </dsp:sp>
    <dsp:sp modelId="{8742C5EE-2DD0-46E4-AB75-87A4D25F8D62}">
      <dsp:nvSpPr>
        <dsp:cNvPr id="0" name=""/>
        <dsp:cNvSpPr/>
      </dsp:nvSpPr>
      <dsp:spPr>
        <a:xfrm>
          <a:off x="0" y="669946"/>
          <a:ext cx="718646" cy="18023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57390B-957B-42E2-9EEB-3D286DE16B84}">
      <dsp:nvSpPr>
        <dsp:cNvPr id="0" name=""/>
        <dsp:cNvSpPr/>
      </dsp:nvSpPr>
      <dsp:spPr>
        <a:xfrm>
          <a:off x="0" y="0"/>
          <a:ext cx="3672408" cy="3194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 8 658,0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15147" y="0"/>
        <a:ext cx="2857260" cy="319421"/>
      </dsp:txXfrm>
    </dsp:sp>
    <dsp:sp modelId="{DC3D1057-3911-49DC-8B4B-4F8305BF098A}">
      <dsp:nvSpPr>
        <dsp:cNvPr id="0" name=""/>
        <dsp:cNvSpPr/>
      </dsp:nvSpPr>
      <dsp:spPr>
        <a:xfrm>
          <a:off x="210309" y="0"/>
          <a:ext cx="556604" cy="47070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19953-BCF8-4147-BA01-5072633CA648}">
      <dsp:nvSpPr>
        <dsp:cNvPr id="0" name=""/>
        <dsp:cNvSpPr/>
      </dsp:nvSpPr>
      <dsp:spPr>
        <a:xfrm>
          <a:off x="0" y="1044577"/>
          <a:ext cx="3672408" cy="5219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    4 009,0</a:t>
          </a:r>
          <a:endParaRPr lang="ru-RU" sz="1400" kern="1200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sp:txBody>
      <dsp:txXfrm>
        <a:off x="815147" y="1044577"/>
        <a:ext cx="2857260" cy="521998"/>
      </dsp:txXfrm>
    </dsp:sp>
    <dsp:sp modelId="{10414709-A3FF-419B-8BA0-6B96893FDF2B}">
      <dsp:nvSpPr>
        <dsp:cNvPr id="0" name=""/>
        <dsp:cNvSpPr/>
      </dsp:nvSpPr>
      <dsp:spPr>
        <a:xfrm>
          <a:off x="116035" y="1126365"/>
          <a:ext cx="663743" cy="35842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CFF058-CCDA-4E7E-A0F2-B17EC1A2B6A7}">
      <dsp:nvSpPr>
        <dsp:cNvPr id="0" name=""/>
        <dsp:cNvSpPr/>
      </dsp:nvSpPr>
      <dsp:spPr>
        <a:xfrm>
          <a:off x="0" y="1647242"/>
          <a:ext cx="3672408" cy="3613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оборона 153,5</a:t>
          </a:r>
        </a:p>
      </dsp:txBody>
      <dsp:txXfrm>
        <a:off x="815147" y="1647242"/>
        <a:ext cx="2857260" cy="361344"/>
      </dsp:txXfrm>
    </dsp:sp>
    <dsp:sp modelId="{BD34B113-6546-4848-AF23-788898EA165D}">
      <dsp:nvSpPr>
        <dsp:cNvPr id="0" name=""/>
        <dsp:cNvSpPr/>
      </dsp:nvSpPr>
      <dsp:spPr>
        <a:xfrm>
          <a:off x="80666" y="1680279"/>
          <a:ext cx="734481" cy="295270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585D93-EEF1-4A90-B43B-4F794DD23A3C}">
      <dsp:nvSpPr>
        <dsp:cNvPr id="0" name=""/>
        <dsp:cNvSpPr/>
      </dsp:nvSpPr>
      <dsp:spPr>
        <a:xfrm>
          <a:off x="0" y="2089252"/>
          <a:ext cx="3672408" cy="5619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безопасность 23,7</a:t>
          </a:r>
        </a:p>
      </dsp:txBody>
      <dsp:txXfrm>
        <a:off x="815147" y="2089252"/>
        <a:ext cx="2857260" cy="561969"/>
      </dsp:txXfrm>
    </dsp:sp>
    <dsp:sp modelId="{296FBC6E-76DA-42C5-85C3-7419CDA4934E}">
      <dsp:nvSpPr>
        <dsp:cNvPr id="0" name=""/>
        <dsp:cNvSpPr/>
      </dsp:nvSpPr>
      <dsp:spPr>
        <a:xfrm>
          <a:off x="80666" y="2187363"/>
          <a:ext cx="734481" cy="365746"/>
        </a:xfrm>
        <a:prstGeom prst="roundRect">
          <a:avLst>
            <a:gd name="adj" fmla="val 10000"/>
          </a:avLst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D4E32A-8A09-4D9C-AF53-2F11AD66456B}">
      <dsp:nvSpPr>
        <dsp:cNvPr id="0" name=""/>
        <dsp:cNvSpPr/>
      </dsp:nvSpPr>
      <dsp:spPr>
        <a:xfrm>
          <a:off x="0" y="2731887"/>
          <a:ext cx="3672408" cy="3518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 Образование 7,0</a:t>
          </a:r>
        </a:p>
      </dsp:txBody>
      <dsp:txXfrm>
        <a:off x="815147" y="2731887"/>
        <a:ext cx="2857260" cy="351865"/>
      </dsp:txXfrm>
    </dsp:sp>
    <dsp:sp modelId="{8B99A090-48CD-4513-933E-9838ED05AEF8}">
      <dsp:nvSpPr>
        <dsp:cNvPr id="0" name=""/>
        <dsp:cNvSpPr/>
      </dsp:nvSpPr>
      <dsp:spPr>
        <a:xfrm>
          <a:off x="80666" y="2788325"/>
          <a:ext cx="734481" cy="238991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C9E69F-DCCB-42A1-97F3-49B58D2F7595}">
      <dsp:nvSpPr>
        <dsp:cNvPr id="0" name=""/>
        <dsp:cNvSpPr/>
      </dsp:nvSpPr>
      <dsp:spPr>
        <a:xfrm>
          <a:off x="0" y="3164420"/>
          <a:ext cx="3672408" cy="3637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 250,0</a:t>
          </a:r>
        </a:p>
      </dsp:txBody>
      <dsp:txXfrm>
        <a:off x="815147" y="3164420"/>
        <a:ext cx="2857260" cy="363796"/>
      </dsp:txXfrm>
    </dsp:sp>
    <dsp:sp modelId="{16834A11-8487-418B-82F9-CB489272787C}">
      <dsp:nvSpPr>
        <dsp:cNvPr id="0" name=""/>
        <dsp:cNvSpPr/>
      </dsp:nvSpPr>
      <dsp:spPr>
        <a:xfrm>
          <a:off x="80666" y="3179955"/>
          <a:ext cx="734481" cy="332725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3608882"/>
          <a:ext cx="3672408" cy="4666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ФК и спорт 22,5</a:t>
          </a:r>
        </a:p>
      </dsp:txBody>
      <dsp:txXfrm>
        <a:off x="815147" y="3608882"/>
        <a:ext cx="2857260" cy="466613"/>
      </dsp:txXfrm>
    </dsp:sp>
    <dsp:sp modelId="{B43CAF5A-DF0E-47F1-8B84-50B2394B9328}">
      <dsp:nvSpPr>
        <dsp:cNvPr id="0" name=""/>
        <dsp:cNvSpPr/>
      </dsp:nvSpPr>
      <dsp:spPr>
        <a:xfrm>
          <a:off x="123512" y="3622377"/>
          <a:ext cx="648789" cy="43962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10B8DC-7345-40E7-BD79-4BF7B3EDF281}">
      <dsp:nvSpPr>
        <dsp:cNvPr id="0" name=""/>
        <dsp:cNvSpPr/>
      </dsp:nvSpPr>
      <dsp:spPr>
        <a:xfrm>
          <a:off x="0" y="4161890"/>
          <a:ext cx="3672408" cy="8066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Межбюджетные трансферты 18,6</a:t>
          </a:r>
        </a:p>
      </dsp:txBody>
      <dsp:txXfrm>
        <a:off x="815147" y="4161890"/>
        <a:ext cx="2857260" cy="806661"/>
      </dsp:txXfrm>
    </dsp:sp>
    <dsp:sp modelId="{B1E34B89-AAC2-4529-ADF5-5D40888D7E7E}">
      <dsp:nvSpPr>
        <dsp:cNvPr id="0" name=""/>
        <dsp:cNvSpPr/>
      </dsp:nvSpPr>
      <dsp:spPr>
        <a:xfrm>
          <a:off x="94658" y="4382518"/>
          <a:ext cx="734481" cy="284203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#3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4" name="Line 3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0" y="-2204864"/>
          <a:ext cx="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>
          <a:solidFill>
            <a:srgbClr val="333399"/>
          </a:solidFill>
          <a:prstDash val="lgDash"/>
          <a:round/>
          <a:headEnd/>
          <a:tailEnd type="stealth" w="med" len="med"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0.75244</cdr:x>
      <cdr:y>0.39489</cdr:y>
    </cdr:from>
    <cdr:to>
      <cdr:x>0.99325</cdr:x>
      <cdr:y>0.59861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6951582" y="2208451"/>
          <a:ext cx="2278396" cy="1136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0.01308</cdr:x>
      <cdr:y>0.59448</cdr:y>
    </cdr:from>
    <cdr:to>
      <cdr:x>0.25143</cdr:x>
      <cdr:y>0.7938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105068" y="2643206"/>
          <a:ext cx="1915068" cy="8862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>
            <a:solidFill>
              <a:srgbClr val="00206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02.02.2024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02.02.2024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86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865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6159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85104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2DEC-130C-4521-AE93-8C8A5B1220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02.02.2024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793A-56C9-498E-A70F-38D3F5D1C8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02.02.2024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FD61-6BB8-4979-A4C0-776DD6C0332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02.02.2024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DC33-0CC9-41FC-92E7-2441844BA9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02.02.2024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AA3DCE-A4F2-4A93-A30A-37FDDE2FA2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02.02.2024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5BB7-4990-4FF4-9EF0-9916C24EB1F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02.02.2024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5890-CD32-4330-B054-6E98C7CE1C8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02.02.2024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75F8-9409-4318-97A3-6291DFC8907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02.02.2024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A337-3633-4B12-8BEB-5DA97BD342D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02.02.2024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C16A-535B-4ABC-A105-7658BD06305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02.02.2024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EF45-CC39-46E4-8B1E-F5CB0DE0296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02.02.2024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20B09C0-A1CB-4032-A621-A076AEE8A25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62094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0941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CCFF"/>
            </a:gs>
            <a:gs pos="100000">
              <a:srgbClr val="F0F8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4239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2E7B9F55-912A-4666-8831-141DED8881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02.02.2024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116" r:id="rId12"/>
    <p:sldLayoutId id="2147484240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Relationship Id="rId4" Type="http://schemas.openxmlformats.org/officeDocument/2006/relationships/hyperlink" Target="mailto:sp18194@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25404"/>
            <a:ext cx="8458200" cy="1470025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Администрация Первомайского сельского поселения</a:t>
            </a:r>
            <a:br>
              <a:rPr lang="ru-RU" sz="26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br>
              <a:rPr lang="ru-RU" sz="26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br>
              <a:rPr lang="ru-RU" sz="2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789040"/>
            <a:ext cx="8964488" cy="3068960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 fontScale="70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endParaRPr lang="ru-RU" sz="2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eaLnBrk="1" hangingPunct="1"/>
            <a:r>
              <a:rPr lang="ru-RU" sz="33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Первомайского сельского поселения Ремонтненского района</a:t>
            </a:r>
          </a:p>
          <a:p>
            <a:pPr algn="ctr" eaLnBrk="1" hangingPunct="1"/>
            <a:r>
              <a:rPr lang="ru-RU" sz="33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2024 год и на плановый период </a:t>
            </a:r>
          </a:p>
          <a:p>
            <a:pPr algn="ctr" eaLnBrk="1" hangingPunct="1"/>
            <a:r>
              <a:rPr lang="ru-RU" sz="33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2025 и 2026 годов</a:t>
            </a:r>
          </a:p>
          <a:p>
            <a:pPr algn="ctr" eaLnBrk="1" hangingPunct="1"/>
            <a:endParaRPr lang="ru-RU" sz="33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  <a:p>
            <a:pPr algn="ctr" eaLnBrk="1" hangingPunct="1"/>
            <a:r>
              <a:rPr lang="ru-RU" sz="25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(</a:t>
            </a:r>
            <a:r>
              <a:rPr lang="ru-RU" sz="2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материалы подготовлены с учетом приказа Минфина России от 22.09.2015 № 145н </a:t>
            </a:r>
          </a:p>
          <a:p>
            <a:pPr algn="ctr" eaLnBrk="1" hangingPunct="1"/>
            <a:r>
              <a:rPr lang="ru-RU" sz="2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«Об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форме»)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2071678"/>
            <a:ext cx="716157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3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 </a:t>
            </a:r>
            <a:r>
              <a:rPr lang="ru-RU" sz="33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 ДЛЯ  ГРАЖДАН</a:t>
            </a:r>
            <a:r>
              <a:rPr lang="en-US" sz="33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~</a:t>
            </a:r>
            <a:endParaRPr lang="ru-RU" sz="33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95963" y="260350"/>
            <a:ext cx="3529012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</a:p>
        </p:txBody>
      </p:sp>
      <p:sp>
        <p:nvSpPr>
          <p:cNvPr id="18438" name="Прямоугольник 11"/>
          <p:cNvSpPr>
            <a:spLocks noChangeArrowheads="1"/>
          </p:cNvSpPr>
          <p:nvPr/>
        </p:nvSpPr>
        <p:spPr bwMode="auto">
          <a:xfrm>
            <a:off x="7524328" y="1556792"/>
            <a:ext cx="16196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тыс. рублей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93610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Собственные доходы </a:t>
            </a: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1FD15A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бюджета Первомайского СЕЛЬСКОГО ПОСЕЛЕНИЯ Ремонтненского района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graphicFrame>
        <p:nvGraphicFramePr>
          <p:cNvPr id="9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76793"/>
              </p:ext>
            </p:extLst>
          </p:nvPr>
        </p:nvGraphicFramePr>
        <p:xfrm>
          <a:off x="0" y="2132856"/>
          <a:ext cx="9396536" cy="450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-1905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467431"/>
              </p:ext>
            </p:extLst>
          </p:nvPr>
        </p:nvGraphicFramePr>
        <p:xfrm>
          <a:off x="323528" y="1142984"/>
          <a:ext cx="8034686" cy="4446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6459558" y="1372259"/>
            <a:ext cx="1714480" cy="71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Всего  1 897,0 тыс. рублей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-298888" y="380098"/>
            <a:ext cx="9144000" cy="72008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СТРУКТУРА НАЛОГОВЫХ И НЕНАЛОГОВЫХ ДОХОДОВ БЮДЖЕТА Первомайского СЕЛЬСКОГО ПОСЕЛЕНИЯ Ремонтненского района В 2024 ГОДУ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724525" y="260350"/>
            <a:ext cx="3419475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41" name="TextBox 37"/>
          <p:cNvSpPr txBox="1">
            <a:spLocks noChangeArrowheads="1"/>
          </p:cNvSpPr>
          <p:nvPr/>
        </p:nvSpPr>
        <p:spPr bwMode="auto">
          <a:xfrm>
            <a:off x="467544" y="5805264"/>
            <a:ext cx="43902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Налог на имущество физических лиц – 72</a:t>
            </a:r>
          </a:p>
          <a:p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,0</a:t>
            </a:r>
          </a:p>
        </p:txBody>
      </p:sp>
      <p:grpSp>
        <p:nvGrpSpPr>
          <p:cNvPr id="2" name="Группа 47"/>
          <p:cNvGrpSpPr>
            <a:grpSpLocks/>
          </p:cNvGrpSpPr>
          <p:nvPr/>
        </p:nvGrpSpPr>
        <p:grpSpPr bwMode="auto">
          <a:xfrm>
            <a:off x="467544" y="5373216"/>
            <a:ext cx="8136904" cy="1171872"/>
            <a:chOff x="677110" y="5013167"/>
            <a:chExt cx="7954460" cy="1236390"/>
          </a:xfrm>
        </p:grpSpPr>
        <p:sp>
          <p:nvSpPr>
            <p:cNvPr id="20515" name="TextBox 31"/>
            <p:cNvSpPr txBox="1">
              <a:spLocks noChangeArrowheads="1"/>
            </p:cNvSpPr>
            <p:nvPr/>
          </p:nvSpPr>
          <p:spPr bwMode="auto">
            <a:xfrm>
              <a:off x="683568" y="5013169"/>
              <a:ext cx="4146757" cy="324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prstClr val="black"/>
                  </a:solidFill>
                  <a:cs typeface="Arial" charset="0"/>
                </a:rPr>
                <a:t>Налог на доходы физических лиц – 630,5</a:t>
              </a:r>
            </a:p>
          </p:txBody>
        </p:sp>
        <p:sp>
          <p:nvSpPr>
            <p:cNvPr id="20511" name="TextBox 34"/>
            <p:cNvSpPr txBox="1">
              <a:spLocks noChangeArrowheads="1"/>
            </p:cNvSpPr>
            <p:nvPr/>
          </p:nvSpPr>
          <p:spPr bwMode="auto">
            <a:xfrm>
              <a:off x="683568" y="5241087"/>
              <a:ext cx="4215478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prstClr val="black"/>
                  </a:solidFill>
                  <a:cs typeface="Arial" charset="0"/>
                </a:rPr>
                <a:t>Единый сельскохозяйственный налог – 630,0</a:t>
              </a:r>
            </a:p>
          </p:txBody>
        </p:sp>
        <p:sp>
          <p:nvSpPr>
            <p:cNvPr id="20509" name="TextBox 35"/>
            <p:cNvSpPr txBox="1">
              <a:spLocks noChangeArrowheads="1"/>
            </p:cNvSpPr>
            <p:nvPr/>
          </p:nvSpPr>
          <p:spPr bwMode="auto">
            <a:xfrm>
              <a:off x="5406195" y="5013167"/>
              <a:ext cx="3225375" cy="552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prstClr val="black"/>
                  </a:solidFill>
                  <a:cs typeface="Arial" charset="0"/>
                </a:rPr>
                <a:t>Доходы от компенсации затрат государства – 12,0</a:t>
              </a:r>
            </a:p>
          </p:txBody>
        </p:sp>
        <p:sp>
          <p:nvSpPr>
            <p:cNvPr id="20503" name="TextBox 37"/>
            <p:cNvSpPr txBox="1">
              <a:spLocks noChangeArrowheads="1"/>
            </p:cNvSpPr>
            <p:nvPr/>
          </p:nvSpPr>
          <p:spPr bwMode="auto">
            <a:xfrm>
              <a:off x="677110" y="5924835"/>
              <a:ext cx="357734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prstClr val="black"/>
                  </a:solidFill>
                  <a:cs typeface="Arial" charset="0"/>
                </a:rPr>
                <a:t>Государственная пошлина – 3,0</a:t>
              </a:r>
            </a:p>
          </p:txBody>
        </p:sp>
      </p:grpSp>
      <p:sp>
        <p:nvSpPr>
          <p:cNvPr id="29" name="TextBox 37"/>
          <p:cNvSpPr txBox="1">
            <a:spLocks noChangeArrowheads="1"/>
          </p:cNvSpPr>
          <p:nvPr/>
        </p:nvSpPr>
        <p:spPr bwMode="auto">
          <a:xfrm>
            <a:off x="467544" y="6021288"/>
            <a:ext cx="44644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Земельный налог – 547,0</a:t>
            </a:r>
          </a:p>
        </p:txBody>
      </p:sp>
      <p:sp>
        <p:nvSpPr>
          <p:cNvPr id="30" name="TextBox 35"/>
          <p:cNvSpPr txBox="1">
            <a:spLocks noChangeArrowheads="1"/>
          </p:cNvSpPr>
          <p:nvPr/>
        </p:nvSpPr>
        <p:spPr bwMode="auto">
          <a:xfrm>
            <a:off x="5305096" y="5786100"/>
            <a:ext cx="32993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Штрафы, санкции, возмещение ущерба – 2,5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79512" y="5445224"/>
            <a:ext cx="144016" cy="144016"/>
          </a:xfrm>
          <a:prstGeom prst="rect">
            <a:avLst/>
          </a:prstGeom>
          <a:solidFill>
            <a:srgbClr val="1FD15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79512" y="5661248"/>
            <a:ext cx="144016" cy="144016"/>
          </a:xfrm>
          <a:prstGeom prst="rect">
            <a:avLst/>
          </a:prstGeom>
          <a:solidFill>
            <a:srgbClr val="FB998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79512" y="5877272"/>
            <a:ext cx="144016" cy="144016"/>
          </a:xfrm>
          <a:prstGeom prst="rect">
            <a:avLst/>
          </a:prstGeom>
          <a:solidFill>
            <a:srgbClr val="95358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79512" y="6093296"/>
            <a:ext cx="144016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79512" y="6309320"/>
            <a:ext cx="144016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004048" y="5445224"/>
            <a:ext cx="144016" cy="14401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004048" y="5877272"/>
            <a:ext cx="144016" cy="14401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Freeform 1067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8" name="Freeform 1068"/>
          <p:cNvSpPr/>
          <p:nvPr/>
        </p:nvSpPr>
        <p:spPr>
          <a:xfrm>
            <a:off x="0" y="366825"/>
            <a:ext cx="9144000" cy="84406"/>
          </a:xfrm>
          <a:custGeom>
            <a:avLst/>
            <a:gdLst/>
            <a:ahLst/>
            <a:cxnLst/>
            <a:rect l="0" t="0" r="0" b="0"/>
            <a:pathLst>
              <a:path w="9144000" h="84406">
                <a:moveTo>
                  <a:pt x="0" y="84406"/>
                </a:moveTo>
                <a:lnTo>
                  <a:pt x="9144000" y="84406"/>
                </a:lnTo>
                <a:lnTo>
                  <a:pt x="9144000" y="0"/>
                </a:lnTo>
                <a:lnTo>
                  <a:pt x="0" y="0"/>
                </a:lnTo>
                <a:lnTo>
                  <a:pt x="0" y="84406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9" name="Freeform 1069"/>
          <p:cNvSpPr/>
          <p:nvPr/>
        </p:nvSpPr>
        <p:spPr>
          <a:xfrm>
            <a:off x="0" y="-25"/>
            <a:ext cx="9144000" cy="310668"/>
          </a:xfrm>
          <a:custGeom>
            <a:avLst/>
            <a:gdLst/>
            <a:ahLst/>
            <a:cxnLst/>
            <a:rect l="0" t="0" r="0" b="0"/>
            <a:pathLst>
              <a:path w="9144000" h="310668">
                <a:moveTo>
                  <a:pt x="0" y="310668"/>
                </a:moveTo>
                <a:lnTo>
                  <a:pt x="9144000" y="310668"/>
                </a:lnTo>
                <a:lnTo>
                  <a:pt x="9144000" y="0"/>
                </a:lnTo>
                <a:lnTo>
                  <a:pt x="0" y="0"/>
                </a:lnTo>
                <a:lnTo>
                  <a:pt x="0" y="310668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0" name="Freeform 1070"/>
          <p:cNvSpPr/>
          <p:nvPr/>
        </p:nvSpPr>
        <p:spPr>
          <a:xfrm>
            <a:off x="0" y="308228"/>
            <a:ext cx="9144000" cy="91442"/>
          </a:xfrm>
          <a:custGeom>
            <a:avLst/>
            <a:gdLst/>
            <a:ahLst/>
            <a:cxnLst/>
            <a:rect l="0" t="0" r="0" b="0"/>
            <a:pathLst>
              <a:path w="9144000" h="91442">
                <a:moveTo>
                  <a:pt x="0" y="91442"/>
                </a:moveTo>
                <a:lnTo>
                  <a:pt x="9144000" y="91442"/>
                </a:lnTo>
                <a:lnTo>
                  <a:pt x="9144000" y="0"/>
                </a:lnTo>
                <a:lnTo>
                  <a:pt x="0" y="0"/>
                </a:lnTo>
                <a:lnTo>
                  <a:pt x="0" y="91442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1" name="Freeform 1071"/>
          <p:cNvSpPr/>
          <p:nvPr/>
        </p:nvSpPr>
        <p:spPr>
          <a:xfrm>
            <a:off x="5410200" y="360272"/>
            <a:ext cx="3733800" cy="91087"/>
          </a:xfrm>
          <a:custGeom>
            <a:avLst/>
            <a:gdLst/>
            <a:ahLst/>
            <a:cxnLst/>
            <a:rect l="0" t="0" r="0" b="0"/>
            <a:pathLst>
              <a:path w="3733800" h="91087">
                <a:moveTo>
                  <a:pt x="0" y="91087"/>
                </a:moveTo>
                <a:lnTo>
                  <a:pt x="3733800" y="91087"/>
                </a:lnTo>
                <a:lnTo>
                  <a:pt x="3733800" y="0"/>
                </a:lnTo>
                <a:lnTo>
                  <a:pt x="0" y="0"/>
                </a:lnTo>
                <a:lnTo>
                  <a:pt x="0" y="910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2" name="Freeform 1072"/>
          <p:cNvSpPr/>
          <p:nvPr/>
        </p:nvSpPr>
        <p:spPr>
          <a:xfrm>
            <a:off x="5410200" y="440106"/>
            <a:ext cx="3733800" cy="180035"/>
          </a:xfrm>
          <a:custGeom>
            <a:avLst/>
            <a:gdLst/>
            <a:ahLst/>
            <a:cxnLst/>
            <a:rect l="0" t="0" r="0" b="0"/>
            <a:pathLst>
              <a:path w="3733800" h="180035">
                <a:moveTo>
                  <a:pt x="0" y="180035"/>
                </a:moveTo>
                <a:lnTo>
                  <a:pt x="3733800" y="180035"/>
                </a:lnTo>
                <a:lnTo>
                  <a:pt x="3733800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3" name="Freeform 1073"/>
          <p:cNvSpPr/>
          <p:nvPr/>
        </p:nvSpPr>
        <p:spPr>
          <a:xfrm>
            <a:off x="5407278" y="497460"/>
            <a:ext cx="3063240" cy="27431"/>
          </a:xfrm>
          <a:custGeom>
            <a:avLst/>
            <a:gdLst/>
            <a:ahLst/>
            <a:cxnLst/>
            <a:rect l="0" t="0" r="0" b="0"/>
            <a:pathLst>
              <a:path w="3063240" h="27431">
                <a:moveTo>
                  <a:pt x="0" y="4571"/>
                </a:moveTo>
                <a:cubicBezTo>
                  <a:pt x="0" y="2031"/>
                  <a:pt x="2160" y="0"/>
                  <a:pt x="4573" y="0"/>
                </a:cubicBezTo>
                <a:cubicBezTo>
                  <a:pt x="4573" y="0"/>
                  <a:pt x="4573" y="0"/>
                  <a:pt x="4573" y="0"/>
                </a:cubicBezTo>
                <a:lnTo>
                  <a:pt x="4573" y="0"/>
                </a:lnTo>
                <a:lnTo>
                  <a:pt x="3058668" y="0"/>
                </a:lnTo>
                <a:cubicBezTo>
                  <a:pt x="3061208" y="0"/>
                  <a:pt x="3063240" y="2031"/>
                  <a:pt x="3063240" y="4571"/>
                </a:cubicBezTo>
                <a:cubicBezTo>
                  <a:pt x="3063240" y="4571"/>
                  <a:pt x="3063240" y="4571"/>
                  <a:pt x="3063240" y="4571"/>
                </a:cubicBezTo>
                <a:lnTo>
                  <a:pt x="3063240" y="4571"/>
                </a:lnTo>
                <a:lnTo>
                  <a:pt x="3063240" y="22860"/>
                </a:lnTo>
                <a:cubicBezTo>
                  <a:pt x="3063240" y="25400"/>
                  <a:pt x="3061208" y="27431"/>
                  <a:pt x="3058668" y="27431"/>
                </a:cubicBezTo>
                <a:cubicBezTo>
                  <a:pt x="3058668" y="27431"/>
                  <a:pt x="3058668" y="27431"/>
                  <a:pt x="3058668" y="27431"/>
                </a:cubicBezTo>
                <a:lnTo>
                  <a:pt x="3058668" y="27431"/>
                </a:lnTo>
                <a:lnTo>
                  <a:pt x="4573" y="27431"/>
                </a:lnTo>
                <a:cubicBezTo>
                  <a:pt x="2160" y="27431"/>
                  <a:pt x="0" y="25400"/>
                  <a:pt x="0" y="22860"/>
                </a:cubicBezTo>
                <a:cubicBezTo>
                  <a:pt x="0" y="22860"/>
                  <a:pt x="0" y="22860"/>
                  <a:pt x="0" y="22860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4" name="Freeform 1074"/>
          <p:cNvSpPr/>
          <p:nvPr/>
        </p:nvSpPr>
        <p:spPr>
          <a:xfrm>
            <a:off x="7373619" y="588899"/>
            <a:ext cx="1600200" cy="36576"/>
          </a:xfrm>
          <a:custGeom>
            <a:avLst/>
            <a:gdLst/>
            <a:ahLst/>
            <a:cxnLst/>
            <a:rect l="0" t="0" r="0" b="0"/>
            <a:pathLst>
              <a:path w="1600200" h="36576">
                <a:moveTo>
                  <a:pt x="0" y="6097"/>
                </a:moveTo>
                <a:cubicBezTo>
                  <a:pt x="0" y="2794"/>
                  <a:pt x="2795" y="0"/>
                  <a:pt x="6097" y="0"/>
                </a:cubicBezTo>
                <a:cubicBezTo>
                  <a:pt x="6097" y="0"/>
                  <a:pt x="6097" y="0"/>
                  <a:pt x="6097" y="0"/>
                </a:cubicBezTo>
                <a:lnTo>
                  <a:pt x="6097" y="0"/>
                </a:lnTo>
                <a:lnTo>
                  <a:pt x="1594104" y="0"/>
                </a:lnTo>
                <a:cubicBezTo>
                  <a:pt x="1597534" y="0"/>
                  <a:pt x="1600200" y="2794"/>
                  <a:pt x="1600200" y="6097"/>
                </a:cubicBezTo>
                <a:cubicBezTo>
                  <a:pt x="1600200" y="6097"/>
                  <a:pt x="1600200" y="6097"/>
                  <a:pt x="1600200" y="6097"/>
                </a:cubicBezTo>
                <a:lnTo>
                  <a:pt x="1600200" y="6097"/>
                </a:lnTo>
                <a:lnTo>
                  <a:pt x="1600200" y="30480"/>
                </a:lnTo>
                <a:cubicBezTo>
                  <a:pt x="1600200" y="33910"/>
                  <a:pt x="1597534" y="36576"/>
                  <a:pt x="1594104" y="36576"/>
                </a:cubicBezTo>
                <a:cubicBezTo>
                  <a:pt x="1594104" y="36576"/>
                  <a:pt x="1594104" y="36576"/>
                  <a:pt x="1594104" y="36576"/>
                </a:cubicBezTo>
                <a:lnTo>
                  <a:pt x="1594104" y="36576"/>
                </a:lnTo>
                <a:lnTo>
                  <a:pt x="6097" y="36576"/>
                </a:lnTo>
                <a:cubicBezTo>
                  <a:pt x="2795" y="36576"/>
                  <a:pt x="0" y="33910"/>
                  <a:pt x="0" y="30480"/>
                </a:cubicBezTo>
                <a:cubicBezTo>
                  <a:pt x="0" y="30480"/>
                  <a:pt x="0" y="30480"/>
                  <a:pt x="0" y="30480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5" name="Freeform 1075"/>
          <p:cNvSpPr/>
          <p:nvPr/>
        </p:nvSpPr>
        <p:spPr>
          <a:xfrm>
            <a:off x="9084944" y="-2032"/>
            <a:ext cx="57626" cy="621792"/>
          </a:xfrm>
          <a:custGeom>
            <a:avLst/>
            <a:gdLst/>
            <a:ahLst/>
            <a:cxnLst/>
            <a:rect l="0" t="0" r="0" b="0"/>
            <a:pathLst>
              <a:path w="57626" h="621792">
                <a:moveTo>
                  <a:pt x="0" y="621792"/>
                </a:moveTo>
                <a:lnTo>
                  <a:pt x="57626" y="621792"/>
                </a:lnTo>
                <a:lnTo>
                  <a:pt x="57626" y="0"/>
                </a:lnTo>
                <a:lnTo>
                  <a:pt x="0" y="0"/>
                </a:lnTo>
                <a:lnTo>
                  <a:pt x="0" y="62179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6" name="Freeform 1076"/>
          <p:cNvSpPr/>
          <p:nvPr/>
        </p:nvSpPr>
        <p:spPr>
          <a:xfrm>
            <a:off x="9044431" y="-2032"/>
            <a:ext cx="27432" cy="621792"/>
          </a:xfrm>
          <a:custGeom>
            <a:avLst/>
            <a:gdLst/>
            <a:ahLst/>
            <a:cxnLst/>
            <a:rect l="0" t="0" r="0" b="0"/>
            <a:pathLst>
              <a:path w="27432" h="621792">
                <a:moveTo>
                  <a:pt x="0" y="621792"/>
                </a:moveTo>
                <a:lnTo>
                  <a:pt x="27432" y="621792"/>
                </a:lnTo>
                <a:lnTo>
                  <a:pt x="27432" y="0"/>
                </a:lnTo>
                <a:lnTo>
                  <a:pt x="0" y="0"/>
                </a:lnTo>
                <a:lnTo>
                  <a:pt x="0" y="62179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7" name="Freeform 1077"/>
          <p:cNvSpPr/>
          <p:nvPr/>
        </p:nvSpPr>
        <p:spPr>
          <a:xfrm>
            <a:off x="9025381" y="-2032"/>
            <a:ext cx="9144" cy="621792"/>
          </a:xfrm>
          <a:custGeom>
            <a:avLst/>
            <a:gdLst/>
            <a:ahLst/>
            <a:cxnLst/>
            <a:rect l="0" t="0" r="0" b="0"/>
            <a:pathLst>
              <a:path w="9144" h="621792">
                <a:moveTo>
                  <a:pt x="0" y="621792"/>
                </a:moveTo>
                <a:lnTo>
                  <a:pt x="9144" y="621792"/>
                </a:lnTo>
                <a:lnTo>
                  <a:pt x="9144" y="0"/>
                </a:lnTo>
                <a:lnTo>
                  <a:pt x="0" y="0"/>
                </a:lnTo>
                <a:lnTo>
                  <a:pt x="0" y="62179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8" name="Freeform 1078"/>
          <p:cNvSpPr/>
          <p:nvPr/>
        </p:nvSpPr>
        <p:spPr>
          <a:xfrm>
            <a:off x="8975470" y="-2032"/>
            <a:ext cx="27432" cy="621792"/>
          </a:xfrm>
          <a:custGeom>
            <a:avLst/>
            <a:gdLst/>
            <a:ahLst/>
            <a:cxnLst/>
            <a:rect l="0" t="0" r="0" b="0"/>
            <a:pathLst>
              <a:path w="27432" h="621792">
                <a:moveTo>
                  <a:pt x="0" y="621792"/>
                </a:moveTo>
                <a:lnTo>
                  <a:pt x="27432" y="621792"/>
                </a:lnTo>
                <a:lnTo>
                  <a:pt x="27432" y="0"/>
                </a:lnTo>
                <a:lnTo>
                  <a:pt x="0" y="0"/>
                </a:lnTo>
                <a:lnTo>
                  <a:pt x="0" y="62179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9" name="Freeform 1079"/>
          <p:cNvSpPr/>
          <p:nvPr/>
        </p:nvSpPr>
        <p:spPr>
          <a:xfrm>
            <a:off x="8915654" y="381"/>
            <a:ext cx="54864" cy="585216"/>
          </a:xfrm>
          <a:custGeom>
            <a:avLst/>
            <a:gdLst/>
            <a:ahLst/>
            <a:cxnLst/>
            <a:rect l="0" t="0" r="0" b="0"/>
            <a:pathLst>
              <a:path w="54864" h="585216">
                <a:moveTo>
                  <a:pt x="0" y="585216"/>
                </a:moveTo>
                <a:lnTo>
                  <a:pt x="54864" y="585216"/>
                </a:lnTo>
                <a:lnTo>
                  <a:pt x="54864" y="0"/>
                </a:lnTo>
                <a:lnTo>
                  <a:pt x="0" y="0"/>
                </a:lnTo>
                <a:lnTo>
                  <a:pt x="0" y="585216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0" name="Freeform 1080"/>
          <p:cNvSpPr/>
          <p:nvPr/>
        </p:nvSpPr>
        <p:spPr>
          <a:xfrm>
            <a:off x="8873490" y="381"/>
            <a:ext cx="9143" cy="585216"/>
          </a:xfrm>
          <a:custGeom>
            <a:avLst/>
            <a:gdLst/>
            <a:ahLst/>
            <a:cxnLst/>
            <a:rect l="0" t="0" r="0" b="0"/>
            <a:pathLst>
              <a:path w="9143" h="585216">
                <a:moveTo>
                  <a:pt x="0" y="585216"/>
                </a:moveTo>
                <a:lnTo>
                  <a:pt x="9143" y="585216"/>
                </a:lnTo>
                <a:lnTo>
                  <a:pt x="9143" y="0"/>
                </a:lnTo>
                <a:lnTo>
                  <a:pt x="0" y="0"/>
                </a:lnTo>
                <a:lnTo>
                  <a:pt x="0" y="585216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81" name="Picture 1081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084944" cy="6858000"/>
          </a:xfrm>
          <a:prstGeom prst="rect">
            <a:avLst/>
          </a:prstGeom>
          <a:noFill/>
        </p:spPr>
      </p:pic>
      <p:pic>
        <p:nvPicPr>
          <p:cNvPr id="1085" name="Picture 14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51519" y="266701"/>
            <a:ext cx="196595" cy="198120"/>
          </a:xfrm>
          <a:prstGeom prst="rect">
            <a:avLst/>
          </a:prstGeom>
          <a:noFill/>
        </p:spPr>
      </p:pic>
      <p:sp>
        <p:nvSpPr>
          <p:cNvPr id="1087" name="Freeform 1087"/>
          <p:cNvSpPr/>
          <p:nvPr/>
        </p:nvSpPr>
        <p:spPr>
          <a:xfrm>
            <a:off x="777303" y="5462778"/>
            <a:ext cx="7205790" cy="63247"/>
          </a:xfrm>
          <a:custGeom>
            <a:avLst/>
            <a:gdLst/>
            <a:ahLst/>
            <a:cxnLst/>
            <a:rect l="0" t="0" r="0" b="0"/>
            <a:pathLst>
              <a:path w="7205790" h="63247">
                <a:moveTo>
                  <a:pt x="0" y="0"/>
                </a:moveTo>
                <a:lnTo>
                  <a:pt x="0" y="63247"/>
                </a:lnTo>
                <a:moveTo>
                  <a:pt x="1801304" y="0"/>
                </a:moveTo>
                <a:lnTo>
                  <a:pt x="1801304" y="63247"/>
                </a:lnTo>
                <a:moveTo>
                  <a:pt x="3602673" y="0"/>
                </a:moveTo>
                <a:lnTo>
                  <a:pt x="3602673" y="63247"/>
                </a:lnTo>
                <a:moveTo>
                  <a:pt x="5404041" y="0"/>
                </a:moveTo>
                <a:lnTo>
                  <a:pt x="5404041" y="63247"/>
                </a:lnTo>
                <a:moveTo>
                  <a:pt x="7205790" y="0"/>
                </a:moveTo>
                <a:lnTo>
                  <a:pt x="7205790" y="63247"/>
                </a:lnTo>
              </a:path>
            </a:pathLst>
          </a:custGeom>
          <a:noFill/>
          <a:ln w="9525" cap="flat" cmpd="sng">
            <a:solidFill>
              <a:srgbClr val="8A8A8A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46" name="Диаграмма 45"/>
          <p:cNvGraphicFramePr/>
          <p:nvPr>
            <p:extLst>
              <p:ext uri="{D42A27DB-BD31-4B8C-83A1-F6EECF244321}">
                <p14:modId xmlns:p14="http://schemas.microsoft.com/office/powerpoint/2010/main" val="3795232011"/>
              </p:ext>
            </p:extLst>
          </p:nvPr>
        </p:nvGraphicFramePr>
        <p:xfrm>
          <a:off x="173372" y="1739138"/>
          <a:ext cx="870011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88" name="Freeform 1088"/>
          <p:cNvSpPr/>
          <p:nvPr/>
        </p:nvSpPr>
        <p:spPr>
          <a:xfrm>
            <a:off x="2915792" y="4581145"/>
            <a:ext cx="936117" cy="289179"/>
          </a:xfrm>
          <a:custGeom>
            <a:avLst/>
            <a:gdLst/>
            <a:ahLst/>
            <a:cxnLst/>
            <a:rect l="0" t="0" r="0" b="0"/>
            <a:pathLst>
              <a:path w="936117" h="289179">
                <a:moveTo>
                  <a:pt x="0" y="48132"/>
                </a:moveTo>
                <a:cubicBezTo>
                  <a:pt x="0" y="21589"/>
                  <a:pt x="21590" y="0"/>
                  <a:pt x="48260" y="0"/>
                </a:cubicBezTo>
                <a:cubicBezTo>
                  <a:pt x="48260" y="0"/>
                  <a:pt x="48260" y="0"/>
                  <a:pt x="48260" y="0"/>
                </a:cubicBezTo>
                <a:lnTo>
                  <a:pt x="48260" y="0"/>
                </a:lnTo>
                <a:lnTo>
                  <a:pt x="887985" y="0"/>
                </a:lnTo>
                <a:cubicBezTo>
                  <a:pt x="914528" y="0"/>
                  <a:pt x="936117" y="21589"/>
                  <a:pt x="936117" y="48132"/>
                </a:cubicBezTo>
                <a:cubicBezTo>
                  <a:pt x="936117" y="48132"/>
                  <a:pt x="936117" y="48132"/>
                  <a:pt x="936117" y="48132"/>
                </a:cubicBezTo>
                <a:lnTo>
                  <a:pt x="936117" y="48132"/>
                </a:lnTo>
                <a:lnTo>
                  <a:pt x="936117" y="241045"/>
                </a:lnTo>
                <a:cubicBezTo>
                  <a:pt x="936117" y="267588"/>
                  <a:pt x="914528" y="289179"/>
                  <a:pt x="887985" y="289179"/>
                </a:cubicBezTo>
                <a:cubicBezTo>
                  <a:pt x="887985" y="289179"/>
                  <a:pt x="887985" y="289179"/>
                  <a:pt x="887985" y="289179"/>
                </a:cubicBezTo>
                <a:lnTo>
                  <a:pt x="887985" y="289179"/>
                </a:lnTo>
                <a:lnTo>
                  <a:pt x="48260" y="289179"/>
                </a:lnTo>
                <a:cubicBezTo>
                  <a:pt x="21590" y="289179"/>
                  <a:pt x="0" y="267588"/>
                  <a:pt x="0" y="241045"/>
                </a:cubicBezTo>
                <a:cubicBezTo>
                  <a:pt x="0" y="241045"/>
                  <a:pt x="0" y="241045"/>
                  <a:pt x="0" y="241045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9" name="Freeform 1089"/>
          <p:cNvSpPr/>
          <p:nvPr/>
        </p:nvSpPr>
        <p:spPr>
          <a:xfrm>
            <a:off x="2915792" y="4581145"/>
            <a:ext cx="936117" cy="289179"/>
          </a:xfrm>
          <a:custGeom>
            <a:avLst/>
            <a:gdLst/>
            <a:ahLst/>
            <a:cxnLst/>
            <a:rect l="0" t="0" r="0" b="0"/>
            <a:pathLst>
              <a:path w="936117" h="289179">
                <a:moveTo>
                  <a:pt x="0" y="48132"/>
                </a:moveTo>
                <a:cubicBezTo>
                  <a:pt x="0" y="21589"/>
                  <a:pt x="21590" y="0"/>
                  <a:pt x="48260" y="0"/>
                </a:cubicBezTo>
                <a:cubicBezTo>
                  <a:pt x="48260" y="0"/>
                  <a:pt x="48260" y="0"/>
                  <a:pt x="48260" y="0"/>
                </a:cubicBezTo>
                <a:lnTo>
                  <a:pt x="48260" y="0"/>
                </a:lnTo>
                <a:lnTo>
                  <a:pt x="887985" y="0"/>
                </a:lnTo>
                <a:cubicBezTo>
                  <a:pt x="914528" y="0"/>
                  <a:pt x="936117" y="21589"/>
                  <a:pt x="936117" y="48132"/>
                </a:cubicBezTo>
                <a:cubicBezTo>
                  <a:pt x="936117" y="48132"/>
                  <a:pt x="936117" y="48132"/>
                  <a:pt x="936117" y="48132"/>
                </a:cubicBezTo>
                <a:lnTo>
                  <a:pt x="936117" y="48132"/>
                </a:lnTo>
                <a:lnTo>
                  <a:pt x="936117" y="241045"/>
                </a:lnTo>
                <a:cubicBezTo>
                  <a:pt x="936117" y="267588"/>
                  <a:pt x="914528" y="289179"/>
                  <a:pt x="887985" y="289179"/>
                </a:cubicBezTo>
                <a:cubicBezTo>
                  <a:pt x="887985" y="289179"/>
                  <a:pt x="887985" y="289179"/>
                  <a:pt x="887985" y="289179"/>
                </a:cubicBezTo>
                <a:lnTo>
                  <a:pt x="887985" y="289179"/>
                </a:lnTo>
                <a:lnTo>
                  <a:pt x="48260" y="289179"/>
                </a:lnTo>
                <a:cubicBezTo>
                  <a:pt x="21590" y="289179"/>
                  <a:pt x="0" y="267588"/>
                  <a:pt x="0" y="241045"/>
                </a:cubicBezTo>
                <a:cubicBezTo>
                  <a:pt x="0" y="241045"/>
                  <a:pt x="0" y="241045"/>
                  <a:pt x="0" y="241045"/>
                </a:cubicBezTo>
                <a:close/>
              </a:path>
            </a:pathLst>
          </a:custGeom>
          <a:noFill/>
          <a:ln w="28575" cap="flat" cmpd="sng">
            <a:solidFill>
              <a:srgbClr val="0000CC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0" name="Freeform 1090"/>
          <p:cNvSpPr/>
          <p:nvPr/>
        </p:nvSpPr>
        <p:spPr>
          <a:xfrm>
            <a:off x="4716017" y="4581145"/>
            <a:ext cx="936117" cy="289179"/>
          </a:xfrm>
          <a:custGeom>
            <a:avLst/>
            <a:gdLst/>
            <a:ahLst/>
            <a:cxnLst/>
            <a:rect l="0" t="0" r="0" b="0"/>
            <a:pathLst>
              <a:path w="936117" h="289179">
                <a:moveTo>
                  <a:pt x="0" y="48132"/>
                </a:moveTo>
                <a:cubicBezTo>
                  <a:pt x="0" y="21589"/>
                  <a:pt x="21591" y="0"/>
                  <a:pt x="48261" y="0"/>
                </a:cubicBezTo>
                <a:cubicBezTo>
                  <a:pt x="48261" y="0"/>
                  <a:pt x="48261" y="0"/>
                  <a:pt x="48261" y="0"/>
                </a:cubicBezTo>
                <a:lnTo>
                  <a:pt x="48261" y="0"/>
                </a:lnTo>
                <a:lnTo>
                  <a:pt x="887858" y="0"/>
                </a:lnTo>
                <a:cubicBezTo>
                  <a:pt x="914528" y="0"/>
                  <a:pt x="936117" y="21589"/>
                  <a:pt x="936117" y="48132"/>
                </a:cubicBezTo>
                <a:cubicBezTo>
                  <a:pt x="936117" y="48132"/>
                  <a:pt x="936117" y="48132"/>
                  <a:pt x="936117" y="48132"/>
                </a:cubicBezTo>
                <a:lnTo>
                  <a:pt x="936117" y="48132"/>
                </a:lnTo>
                <a:lnTo>
                  <a:pt x="936117" y="241045"/>
                </a:lnTo>
                <a:cubicBezTo>
                  <a:pt x="936117" y="267588"/>
                  <a:pt x="914528" y="289179"/>
                  <a:pt x="887858" y="289179"/>
                </a:cubicBezTo>
                <a:cubicBezTo>
                  <a:pt x="887858" y="289179"/>
                  <a:pt x="887858" y="289179"/>
                  <a:pt x="887858" y="289179"/>
                </a:cubicBezTo>
                <a:lnTo>
                  <a:pt x="887858" y="289179"/>
                </a:lnTo>
                <a:lnTo>
                  <a:pt x="48261" y="289179"/>
                </a:lnTo>
                <a:cubicBezTo>
                  <a:pt x="21591" y="289179"/>
                  <a:pt x="0" y="267588"/>
                  <a:pt x="0" y="241045"/>
                </a:cubicBezTo>
                <a:cubicBezTo>
                  <a:pt x="0" y="241045"/>
                  <a:pt x="0" y="241045"/>
                  <a:pt x="0" y="241045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1" name="Freeform 1091"/>
          <p:cNvSpPr/>
          <p:nvPr/>
        </p:nvSpPr>
        <p:spPr>
          <a:xfrm>
            <a:off x="4716017" y="4581145"/>
            <a:ext cx="936117" cy="289179"/>
          </a:xfrm>
          <a:custGeom>
            <a:avLst/>
            <a:gdLst/>
            <a:ahLst/>
            <a:cxnLst/>
            <a:rect l="0" t="0" r="0" b="0"/>
            <a:pathLst>
              <a:path w="936117" h="289179">
                <a:moveTo>
                  <a:pt x="0" y="48132"/>
                </a:moveTo>
                <a:cubicBezTo>
                  <a:pt x="0" y="21589"/>
                  <a:pt x="21591" y="0"/>
                  <a:pt x="48261" y="0"/>
                </a:cubicBezTo>
                <a:cubicBezTo>
                  <a:pt x="48261" y="0"/>
                  <a:pt x="48261" y="0"/>
                  <a:pt x="48261" y="0"/>
                </a:cubicBezTo>
                <a:lnTo>
                  <a:pt x="48261" y="0"/>
                </a:lnTo>
                <a:lnTo>
                  <a:pt x="887858" y="0"/>
                </a:lnTo>
                <a:cubicBezTo>
                  <a:pt x="914528" y="0"/>
                  <a:pt x="936117" y="21589"/>
                  <a:pt x="936117" y="48132"/>
                </a:cubicBezTo>
                <a:cubicBezTo>
                  <a:pt x="936117" y="48132"/>
                  <a:pt x="936117" y="48132"/>
                  <a:pt x="936117" y="48132"/>
                </a:cubicBezTo>
                <a:lnTo>
                  <a:pt x="936117" y="48132"/>
                </a:lnTo>
                <a:lnTo>
                  <a:pt x="936117" y="241045"/>
                </a:lnTo>
                <a:cubicBezTo>
                  <a:pt x="936117" y="267588"/>
                  <a:pt x="914528" y="289179"/>
                  <a:pt x="887858" y="289179"/>
                </a:cubicBezTo>
                <a:cubicBezTo>
                  <a:pt x="887858" y="289179"/>
                  <a:pt x="887858" y="289179"/>
                  <a:pt x="887858" y="289179"/>
                </a:cubicBezTo>
                <a:lnTo>
                  <a:pt x="887858" y="289179"/>
                </a:lnTo>
                <a:lnTo>
                  <a:pt x="48261" y="289179"/>
                </a:lnTo>
                <a:cubicBezTo>
                  <a:pt x="21591" y="289179"/>
                  <a:pt x="0" y="267588"/>
                  <a:pt x="0" y="241045"/>
                </a:cubicBezTo>
                <a:cubicBezTo>
                  <a:pt x="0" y="241045"/>
                  <a:pt x="0" y="241045"/>
                  <a:pt x="0" y="241045"/>
                </a:cubicBezTo>
                <a:close/>
              </a:path>
            </a:pathLst>
          </a:custGeom>
          <a:noFill/>
          <a:ln w="28575" cap="flat" cmpd="sng">
            <a:solidFill>
              <a:srgbClr val="0000CC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2" name="Freeform 1092"/>
          <p:cNvSpPr/>
          <p:nvPr/>
        </p:nvSpPr>
        <p:spPr>
          <a:xfrm>
            <a:off x="6516243" y="4581145"/>
            <a:ext cx="936116" cy="289179"/>
          </a:xfrm>
          <a:custGeom>
            <a:avLst/>
            <a:gdLst/>
            <a:ahLst/>
            <a:cxnLst/>
            <a:rect l="0" t="0" r="0" b="0"/>
            <a:pathLst>
              <a:path w="936116" h="289179">
                <a:moveTo>
                  <a:pt x="0" y="48132"/>
                </a:moveTo>
                <a:cubicBezTo>
                  <a:pt x="0" y="21589"/>
                  <a:pt x="21589" y="0"/>
                  <a:pt x="48133" y="0"/>
                </a:cubicBezTo>
                <a:cubicBezTo>
                  <a:pt x="48133" y="0"/>
                  <a:pt x="48133" y="0"/>
                  <a:pt x="48133" y="0"/>
                </a:cubicBezTo>
                <a:lnTo>
                  <a:pt x="48133" y="0"/>
                </a:lnTo>
                <a:lnTo>
                  <a:pt x="887857" y="0"/>
                </a:lnTo>
                <a:cubicBezTo>
                  <a:pt x="914526" y="0"/>
                  <a:pt x="936116" y="21589"/>
                  <a:pt x="936116" y="48132"/>
                </a:cubicBezTo>
                <a:cubicBezTo>
                  <a:pt x="936116" y="48132"/>
                  <a:pt x="936116" y="48132"/>
                  <a:pt x="936116" y="48132"/>
                </a:cubicBezTo>
                <a:lnTo>
                  <a:pt x="936116" y="48132"/>
                </a:lnTo>
                <a:lnTo>
                  <a:pt x="936116" y="241045"/>
                </a:lnTo>
                <a:cubicBezTo>
                  <a:pt x="936116" y="267588"/>
                  <a:pt x="914526" y="289179"/>
                  <a:pt x="887857" y="289179"/>
                </a:cubicBezTo>
                <a:cubicBezTo>
                  <a:pt x="887857" y="289179"/>
                  <a:pt x="887857" y="289179"/>
                  <a:pt x="887857" y="289179"/>
                </a:cubicBezTo>
                <a:lnTo>
                  <a:pt x="887857" y="289179"/>
                </a:lnTo>
                <a:lnTo>
                  <a:pt x="48133" y="289179"/>
                </a:lnTo>
                <a:cubicBezTo>
                  <a:pt x="21589" y="289179"/>
                  <a:pt x="0" y="267588"/>
                  <a:pt x="0" y="241045"/>
                </a:cubicBezTo>
                <a:cubicBezTo>
                  <a:pt x="0" y="241045"/>
                  <a:pt x="0" y="241045"/>
                  <a:pt x="0" y="241045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3" name="Freeform 1093"/>
          <p:cNvSpPr/>
          <p:nvPr/>
        </p:nvSpPr>
        <p:spPr>
          <a:xfrm>
            <a:off x="6516243" y="4581145"/>
            <a:ext cx="936116" cy="289179"/>
          </a:xfrm>
          <a:custGeom>
            <a:avLst/>
            <a:gdLst/>
            <a:ahLst/>
            <a:cxnLst/>
            <a:rect l="0" t="0" r="0" b="0"/>
            <a:pathLst>
              <a:path w="936116" h="289179">
                <a:moveTo>
                  <a:pt x="0" y="48132"/>
                </a:moveTo>
                <a:cubicBezTo>
                  <a:pt x="0" y="21589"/>
                  <a:pt x="21589" y="0"/>
                  <a:pt x="48133" y="0"/>
                </a:cubicBezTo>
                <a:cubicBezTo>
                  <a:pt x="48133" y="0"/>
                  <a:pt x="48133" y="0"/>
                  <a:pt x="48133" y="0"/>
                </a:cubicBezTo>
                <a:lnTo>
                  <a:pt x="48133" y="0"/>
                </a:lnTo>
                <a:lnTo>
                  <a:pt x="887857" y="0"/>
                </a:lnTo>
                <a:cubicBezTo>
                  <a:pt x="914526" y="0"/>
                  <a:pt x="936116" y="21589"/>
                  <a:pt x="936116" y="48132"/>
                </a:cubicBezTo>
                <a:cubicBezTo>
                  <a:pt x="936116" y="48132"/>
                  <a:pt x="936116" y="48132"/>
                  <a:pt x="936116" y="48132"/>
                </a:cubicBezTo>
                <a:lnTo>
                  <a:pt x="936116" y="48132"/>
                </a:lnTo>
                <a:lnTo>
                  <a:pt x="936116" y="241045"/>
                </a:lnTo>
                <a:cubicBezTo>
                  <a:pt x="936116" y="267588"/>
                  <a:pt x="914526" y="289179"/>
                  <a:pt x="887857" y="289179"/>
                </a:cubicBezTo>
                <a:cubicBezTo>
                  <a:pt x="887857" y="289179"/>
                  <a:pt x="887857" y="289179"/>
                  <a:pt x="887857" y="289179"/>
                </a:cubicBezTo>
                <a:lnTo>
                  <a:pt x="887857" y="289179"/>
                </a:lnTo>
                <a:lnTo>
                  <a:pt x="48133" y="289179"/>
                </a:lnTo>
                <a:cubicBezTo>
                  <a:pt x="21589" y="289179"/>
                  <a:pt x="0" y="267588"/>
                  <a:pt x="0" y="241045"/>
                </a:cubicBezTo>
                <a:cubicBezTo>
                  <a:pt x="0" y="241045"/>
                  <a:pt x="0" y="241045"/>
                  <a:pt x="0" y="241045"/>
                </a:cubicBezTo>
                <a:close/>
              </a:path>
            </a:pathLst>
          </a:custGeom>
          <a:noFill/>
          <a:ln w="28575" cap="flat" cmpd="sng">
            <a:solidFill>
              <a:srgbClr val="0000CC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94" name="Picture 1094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72132" y="2214554"/>
            <a:ext cx="1163231" cy="943406"/>
          </a:xfrm>
          <a:prstGeom prst="rect">
            <a:avLst/>
          </a:prstGeom>
          <a:noFill/>
        </p:spPr>
      </p:pic>
      <p:pic>
        <p:nvPicPr>
          <p:cNvPr id="1095" name="Picture 1095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27716">
            <a:off x="3690701" y="3233489"/>
            <a:ext cx="1247749" cy="994879"/>
          </a:xfrm>
          <a:prstGeom prst="rect">
            <a:avLst/>
          </a:prstGeom>
          <a:noFill/>
        </p:spPr>
      </p:pic>
      <p:sp>
        <p:nvSpPr>
          <p:cNvPr id="1097" name="Freeform 1097"/>
          <p:cNvSpPr/>
          <p:nvPr/>
        </p:nvSpPr>
        <p:spPr>
          <a:xfrm>
            <a:off x="1115618" y="4581145"/>
            <a:ext cx="936067" cy="289179"/>
          </a:xfrm>
          <a:custGeom>
            <a:avLst/>
            <a:gdLst/>
            <a:ahLst/>
            <a:cxnLst/>
            <a:rect l="0" t="0" r="0" b="0"/>
            <a:pathLst>
              <a:path w="936067" h="289179">
                <a:moveTo>
                  <a:pt x="0" y="48132"/>
                </a:moveTo>
                <a:cubicBezTo>
                  <a:pt x="0" y="21589"/>
                  <a:pt x="21578" y="0"/>
                  <a:pt x="48197" y="0"/>
                </a:cubicBezTo>
                <a:cubicBezTo>
                  <a:pt x="48197" y="0"/>
                  <a:pt x="48197" y="0"/>
                  <a:pt x="48197" y="0"/>
                </a:cubicBezTo>
                <a:lnTo>
                  <a:pt x="48197" y="0"/>
                </a:lnTo>
                <a:lnTo>
                  <a:pt x="887933" y="0"/>
                </a:lnTo>
                <a:cubicBezTo>
                  <a:pt x="914477" y="0"/>
                  <a:pt x="936067" y="21589"/>
                  <a:pt x="936067" y="48132"/>
                </a:cubicBezTo>
                <a:cubicBezTo>
                  <a:pt x="936067" y="48132"/>
                  <a:pt x="936067" y="48132"/>
                  <a:pt x="936067" y="48132"/>
                </a:cubicBezTo>
                <a:lnTo>
                  <a:pt x="936067" y="48132"/>
                </a:lnTo>
                <a:lnTo>
                  <a:pt x="936067" y="241045"/>
                </a:lnTo>
                <a:cubicBezTo>
                  <a:pt x="936067" y="267588"/>
                  <a:pt x="914477" y="289179"/>
                  <a:pt x="887933" y="289179"/>
                </a:cubicBezTo>
                <a:cubicBezTo>
                  <a:pt x="887933" y="289179"/>
                  <a:pt x="887933" y="289179"/>
                  <a:pt x="887933" y="289179"/>
                </a:cubicBezTo>
                <a:lnTo>
                  <a:pt x="887933" y="289179"/>
                </a:lnTo>
                <a:lnTo>
                  <a:pt x="48197" y="289179"/>
                </a:lnTo>
                <a:cubicBezTo>
                  <a:pt x="21578" y="289179"/>
                  <a:pt x="0" y="267588"/>
                  <a:pt x="0" y="241045"/>
                </a:cubicBezTo>
                <a:cubicBezTo>
                  <a:pt x="0" y="241045"/>
                  <a:pt x="0" y="241045"/>
                  <a:pt x="0" y="241045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8" name="Freeform 1098"/>
          <p:cNvSpPr/>
          <p:nvPr/>
        </p:nvSpPr>
        <p:spPr>
          <a:xfrm>
            <a:off x="1115618" y="4581145"/>
            <a:ext cx="936067" cy="289179"/>
          </a:xfrm>
          <a:custGeom>
            <a:avLst/>
            <a:gdLst/>
            <a:ahLst/>
            <a:cxnLst/>
            <a:rect l="0" t="0" r="0" b="0"/>
            <a:pathLst>
              <a:path w="936067" h="289179">
                <a:moveTo>
                  <a:pt x="0" y="48132"/>
                </a:moveTo>
                <a:cubicBezTo>
                  <a:pt x="0" y="21589"/>
                  <a:pt x="21578" y="0"/>
                  <a:pt x="48197" y="0"/>
                </a:cubicBezTo>
                <a:cubicBezTo>
                  <a:pt x="48197" y="0"/>
                  <a:pt x="48197" y="0"/>
                  <a:pt x="48197" y="0"/>
                </a:cubicBezTo>
                <a:lnTo>
                  <a:pt x="48197" y="0"/>
                </a:lnTo>
                <a:lnTo>
                  <a:pt x="887933" y="0"/>
                </a:lnTo>
                <a:cubicBezTo>
                  <a:pt x="914477" y="0"/>
                  <a:pt x="936067" y="21589"/>
                  <a:pt x="936067" y="48132"/>
                </a:cubicBezTo>
                <a:cubicBezTo>
                  <a:pt x="936067" y="48132"/>
                  <a:pt x="936067" y="48132"/>
                  <a:pt x="936067" y="48132"/>
                </a:cubicBezTo>
                <a:lnTo>
                  <a:pt x="936067" y="48132"/>
                </a:lnTo>
                <a:lnTo>
                  <a:pt x="936067" y="241045"/>
                </a:lnTo>
                <a:cubicBezTo>
                  <a:pt x="936067" y="267588"/>
                  <a:pt x="914477" y="289179"/>
                  <a:pt x="887933" y="289179"/>
                </a:cubicBezTo>
                <a:cubicBezTo>
                  <a:pt x="887933" y="289179"/>
                  <a:pt x="887933" y="289179"/>
                  <a:pt x="887933" y="289179"/>
                </a:cubicBezTo>
                <a:lnTo>
                  <a:pt x="887933" y="289179"/>
                </a:lnTo>
                <a:lnTo>
                  <a:pt x="48197" y="289179"/>
                </a:lnTo>
                <a:cubicBezTo>
                  <a:pt x="21578" y="289179"/>
                  <a:pt x="0" y="267588"/>
                  <a:pt x="0" y="241045"/>
                </a:cubicBezTo>
                <a:cubicBezTo>
                  <a:pt x="0" y="241045"/>
                  <a:pt x="0" y="241045"/>
                  <a:pt x="0" y="241045"/>
                </a:cubicBezTo>
                <a:close/>
              </a:path>
            </a:pathLst>
          </a:custGeom>
          <a:noFill/>
          <a:ln w="28575" cap="flat" cmpd="sng">
            <a:solidFill>
              <a:srgbClr val="0000CC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0" name="Rectangle 1100"/>
          <p:cNvSpPr/>
          <p:nvPr/>
        </p:nvSpPr>
        <p:spPr>
          <a:xfrm>
            <a:off x="7833106" y="1862111"/>
            <a:ext cx="987514" cy="2158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403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</a:t>
            </a:r>
            <a:r>
              <a:rPr lang="en-US" sz="1403" b="1" i="0" spc="-17" baseline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3" b="1" i="0" spc="-29" baseline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1403" b="1" i="0" spc="-49" baseline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sz="1403" b="1" i="0" spc="-39" baseline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US" sz="1403" b="1" i="0" spc="-28" baseline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sz="1403" b="1" i="0" spc="0" baseline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ей </a:t>
            </a:r>
          </a:p>
        </p:txBody>
      </p:sp>
      <p:sp>
        <p:nvSpPr>
          <p:cNvPr id="1101" name="Rectangle 1101"/>
          <p:cNvSpPr/>
          <p:nvPr/>
        </p:nvSpPr>
        <p:spPr>
          <a:xfrm>
            <a:off x="8678571" y="12777"/>
            <a:ext cx="320601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0" i="0" spc="0" baseline="0" dirty="0">
                <a:solidFill>
                  <a:srgbClr val="FFFFFF"/>
                </a:solidFill>
                <a:latin typeface="Arial"/>
              </a:rPr>
              <a:t>1</a:t>
            </a:r>
            <a:r>
              <a:rPr lang="ru-RU" dirty="0">
                <a:solidFill>
                  <a:srgbClr val="FFFFFF"/>
                </a:solidFill>
                <a:latin typeface="Arial"/>
              </a:rPr>
              <a:t>3</a:t>
            </a:r>
            <a:r>
              <a:rPr lang="en-US" sz="1800" b="0" i="0" spc="0" baseline="0" dirty="0">
                <a:solidFill>
                  <a:srgbClr val="FFFFFF"/>
                </a:solidFill>
                <a:latin typeface="Arial"/>
              </a:rPr>
              <a:t> </a:t>
            </a:r>
          </a:p>
        </p:txBody>
      </p:sp>
      <p:sp>
        <p:nvSpPr>
          <p:cNvPr id="1102" name="Rectangle 1102"/>
          <p:cNvSpPr/>
          <p:nvPr/>
        </p:nvSpPr>
        <p:spPr>
          <a:xfrm>
            <a:off x="1214414" y="5786454"/>
            <a:ext cx="1297799" cy="4892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41148"/>
            <a:r>
              <a:rPr lang="ru-RU" sz="1596" b="1" i="0" spc="0" baseline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en-US" sz="1596" b="1" i="0" spc="0" baseline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596" b="1" i="0" spc="0" baseline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endParaRPr lang="en-US" sz="1596" b="1" i="0" spc="0" baseline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>
              <a:lnSpc>
                <a:spcPts val="1862"/>
              </a:lnSpc>
            </a:pPr>
            <a:endParaRPr lang="en-US" sz="1598" b="1" i="0" spc="0" baseline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3" name="Rectangle 1103"/>
          <p:cNvSpPr/>
          <p:nvPr/>
        </p:nvSpPr>
        <p:spPr>
          <a:xfrm>
            <a:off x="2970382" y="5819646"/>
            <a:ext cx="4874796" cy="2455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801748" algn="l"/>
                <a:tab pos="3603371" algn="l"/>
              </a:tabLst>
            </a:pPr>
            <a:r>
              <a:rPr lang="ru-RU" sz="1596" b="1" i="0" spc="0" baseline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en-US" sz="1596" b="1" i="0" spc="0" baseline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202</a:t>
            </a:r>
            <a:r>
              <a:rPr lang="ru-RU" sz="1596" b="1" i="0" spc="0" baseline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596" b="1" i="0" spc="0" baseline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96" b="1" i="0" spc="0" baseline="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596" b="1" i="0" spc="0" baseline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en-US" sz="1596" b="1" i="0" spc="0" baseline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202</a:t>
            </a:r>
            <a:r>
              <a:rPr lang="ru-RU" sz="1596" b="1" i="0" spc="0" baseline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596" b="1" i="0" spc="0" baseline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96" b="1" i="0" spc="0" baseline="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596" b="1" i="0" spc="0" baseline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en-US" sz="1596" b="1" i="0" spc="0" baseline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202</a:t>
            </a:r>
            <a:r>
              <a:rPr lang="ru-RU" sz="1596" b="1" i="0" spc="0" baseline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1596" b="1" i="0" spc="0" baseline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04" name="Rectangle 1104"/>
          <p:cNvSpPr/>
          <p:nvPr/>
        </p:nvSpPr>
        <p:spPr>
          <a:xfrm>
            <a:off x="3086354" y="4611294"/>
            <a:ext cx="4019370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800479" algn="l"/>
                <a:tab pos="3601211" algn="l"/>
              </a:tabLst>
            </a:pPr>
            <a:r>
              <a:rPr lang="ru-RU" sz="1200" b="1" i="0" spc="0" baseline="0" dirty="0">
                <a:latin typeface="Arial"/>
              </a:rPr>
              <a:t>630,5</a:t>
            </a:r>
            <a:r>
              <a:rPr lang="en-US" sz="1200" b="1" i="0" spc="0" baseline="0" dirty="0">
                <a:latin typeface="Arial"/>
              </a:rPr>
              <a:t>	</a:t>
            </a:r>
            <a:r>
              <a:rPr lang="ru-RU" sz="1200" b="1" dirty="0">
                <a:solidFill>
                  <a:srgbClr val="002060"/>
                </a:solidFill>
                <a:latin typeface="Arial"/>
              </a:rPr>
              <a:t>649,6</a:t>
            </a:r>
            <a:r>
              <a:rPr lang="en-US" sz="1200" b="1" i="0" spc="0" baseline="0" dirty="0">
                <a:latin typeface="Arial"/>
              </a:rPr>
              <a:t>	</a:t>
            </a:r>
            <a:r>
              <a:rPr lang="ru-RU" sz="1200" b="1" i="0" spc="0" baseline="0" dirty="0">
                <a:solidFill>
                  <a:srgbClr val="002060"/>
                </a:solidFill>
                <a:latin typeface="Arial"/>
              </a:rPr>
              <a:t>670,3</a:t>
            </a:r>
          </a:p>
          <a:p>
            <a:pPr marL="0">
              <a:tabLst>
                <a:tab pos="1800479" algn="l"/>
                <a:tab pos="3601211" algn="l"/>
              </a:tabLst>
            </a:pPr>
            <a:endParaRPr lang="en-US" sz="1200" b="1" i="0" spc="0" baseline="0" dirty="0">
              <a:latin typeface="Arial"/>
            </a:endParaRPr>
          </a:p>
        </p:txBody>
      </p:sp>
      <p:sp>
        <p:nvSpPr>
          <p:cNvPr id="1105" name="Rectangle 1105"/>
          <p:cNvSpPr/>
          <p:nvPr/>
        </p:nvSpPr>
        <p:spPr>
          <a:xfrm>
            <a:off x="5572132" y="2143116"/>
            <a:ext cx="745460" cy="2455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596" b="1" i="0" spc="0" baseline="0" dirty="0">
                <a:solidFill>
                  <a:srgbClr val="00B050"/>
                </a:solidFill>
                <a:latin typeface="Arial"/>
              </a:rPr>
              <a:t>103,2</a:t>
            </a:r>
            <a:r>
              <a:rPr lang="en-US" sz="1596" b="1" i="0" spc="-37" baseline="0" dirty="0">
                <a:solidFill>
                  <a:srgbClr val="00B050"/>
                </a:solidFill>
                <a:latin typeface="Arial"/>
              </a:rPr>
              <a:t>%</a:t>
            </a:r>
            <a:r>
              <a:rPr lang="en-US" sz="1596" b="1" i="0" spc="0" baseline="0" dirty="0">
                <a:solidFill>
                  <a:srgbClr val="00B050"/>
                </a:solidFill>
                <a:latin typeface="Arial"/>
              </a:rPr>
              <a:t> </a:t>
            </a:r>
          </a:p>
        </p:txBody>
      </p:sp>
      <p:sp>
        <p:nvSpPr>
          <p:cNvPr id="1106" name="Rectangle 1106"/>
          <p:cNvSpPr/>
          <p:nvPr/>
        </p:nvSpPr>
        <p:spPr>
          <a:xfrm>
            <a:off x="3786182" y="3143248"/>
            <a:ext cx="745204" cy="2455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596" b="1" dirty="0">
                <a:solidFill>
                  <a:srgbClr val="C00000"/>
                </a:solidFill>
                <a:latin typeface="Arial"/>
              </a:rPr>
              <a:t>103,0</a:t>
            </a:r>
            <a:r>
              <a:rPr lang="en-US" sz="1596" b="1" i="0" spc="-39" baseline="0" dirty="0">
                <a:solidFill>
                  <a:srgbClr val="C00000"/>
                </a:solidFill>
                <a:latin typeface="Arial"/>
              </a:rPr>
              <a:t>%</a:t>
            </a:r>
            <a:r>
              <a:rPr lang="en-US" sz="1596" b="1" i="0" spc="0" baseline="0" dirty="0">
                <a:solidFill>
                  <a:srgbClr val="C00000"/>
                </a:solidFill>
                <a:latin typeface="Arial"/>
              </a:rPr>
              <a:t> </a:t>
            </a:r>
          </a:p>
        </p:txBody>
      </p:sp>
      <p:sp>
        <p:nvSpPr>
          <p:cNvPr id="1107" name="Rectangle 1107"/>
          <p:cNvSpPr/>
          <p:nvPr/>
        </p:nvSpPr>
        <p:spPr>
          <a:xfrm>
            <a:off x="2000232" y="3357562"/>
            <a:ext cx="830796" cy="2455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ru-RU" sz="1596" b="1" dirty="0">
                <a:solidFill>
                  <a:srgbClr val="00B050"/>
                </a:solidFill>
                <a:latin typeface="Arial"/>
              </a:rPr>
              <a:t>103,2 </a:t>
            </a:r>
            <a:r>
              <a:rPr lang="en-US" sz="1596" b="1" i="0" spc="-39" baseline="0" dirty="0">
                <a:solidFill>
                  <a:srgbClr val="00B050"/>
                </a:solidFill>
                <a:latin typeface="Arial"/>
              </a:rPr>
              <a:t>%</a:t>
            </a:r>
            <a:r>
              <a:rPr lang="en-US" sz="1596" b="1" i="0" spc="0" baseline="0" dirty="0">
                <a:solidFill>
                  <a:srgbClr val="00B050"/>
                </a:solidFill>
                <a:latin typeface="Arial"/>
              </a:rPr>
              <a:t> </a:t>
            </a:r>
          </a:p>
        </p:txBody>
      </p:sp>
      <p:sp>
        <p:nvSpPr>
          <p:cNvPr id="1108" name="Rectangle 1108"/>
          <p:cNvSpPr/>
          <p:nvPr/>
        </p:nvSpPr>
        <p:spPr>
          <a:xfrm>
            <a:off x="1286002" y="4611294"/>
            <a:ext cx="383118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1" i="0" spc="0" baseline="0" dirty="0">
                <a:solidFill>
                  <a:srgbClr val="002060"/>
                </a:solidFill>
                <a:latin typeface="Arial"/>
              </a:rPr>
              <a:t>610,7</a:t>
            </a:r>
            <a:endParaRPr lang="en-US" sz="1200" b="1" i="0" spc="0" baseline="0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14480" y="815808"/>
            <a:ext cx="5643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rebuchet MS,Bold" charset="0"/>
                <a:cs typeface="Times New Roman" panose="02020603050405020304" pitchFamily="18" charset="0"/>
              </a:rPr>
              <a:t>ДИНАМИКА ПОСТУПЛЕНИЙ НАЛОГА НА ДОХОДЫ ФИЗИЧЕСКИХ ЛИЦ В БЮДЖЕТ Первомайского СЕЛЬСКОГО ПОСЕЛЕНИЯ Ремонтненского РАЙОНА</a:t>
            </a:r>
          </a:p>
        </p:txBody>
      </p:sp>
      <p:sp>
        <p:nvSpPr>
          <p:cNvPr id="47" name="Rectangle 187"/>
          <p:cNvSpPr/>
          <p:nvPr/>
        </p:nvSpPr>
        <p:spPr>
          <a:xfrm>
            <a:off x="5888735" y="297265"/>
            <a:ext cx="3097002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900" b="1" i="0" spc="0" baseline="0" dirty="0">
                <a:solidFill>
                  <a:srgbClr val="FFFF00"/>
                </a:solidFill>
                <a:latin typeface="Arial"/>
              </a:rPr>
              <a:t>Администрация Первомайского сельского поселения</a:t>
            </a:r>
            <a:endParaRPr lang="en-US" sz="900" b="1" i="0" spc="0" baseline="0" dirty="0">
              <a:solidFill>
                <a:srgbClr val="FFFF00"/>
              </a:solidFill>
              <a:latin typeface="Arial"/>
            </a:endParaRPr>
          </a:p>
        </p:txBody>
      </p:sp>
      <p:pic>
        <p:nvPicPr>
          <p:cNvPr id="43" name="Picture 1094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784847">
            <a:off x="2234774" y="3405518"/>
            <a:ext cx="1163231" cy="9434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548680"/>
            <a:ext cx="8352928" cy="864096"/>
          </a:xfrm>
        </p:spPr>
        <p:txBody>
          <a:bodyPr>
            <a:noAutofit/>
          </a:bodyPr>
          <a:lstStyle/>
          <a:p>
            <a:pPr marL="85725" algn="ctr">
              <a:defRPr/>
            </a:pPr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Безвозмездные поступления из областного бюджета</a:t>
            </a:r>
            <a:endParaRPr lang="ru-RU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772173"/>
              </p:ext>
            </p:extLst>
          </p:nvPr>
        </p:nvGraphicFramePr>
        <p:xfrm>
          <a:off x="467544" y="1484784"/>
          <a:ext cx="8208912" cy="28537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42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7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73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01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98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2023 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2024 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2025 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2026 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ВСЕГО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11 842,0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12 142,9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9 321,1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8 421,4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7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3928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0" i="0" u="none" strike="noStrike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11 713,8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11 989,2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9 152,2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8 237,0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9197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0800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lang="ru-RU" sz="9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128,2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153,7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168,9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184,4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500694" y="260648"/>
            <a:ext cx="32477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</a:p>
        </p:txBody>
      </p:sp>
      <p:sp>
        <p:nvSpPr>
          <p:cNvPr id="11" name="Заголовок 7"/>
          <p:cNvSpPr txBox="1">
            <a:spLocks/>
          </p:cNvSpPr>
          <p:nvPr/>
        </p:nvSpPr>
        <p:spPr bwMode="auto">
          <a:xfrm>
            <a:off x="7775848" y="1196752"/>
            <a:ext cx="136815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тыс. рублей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boombob.ru/img/picture/Jul/11/628598eac12e820c51ef0bfeb2637a3f/2.jpg"/>
          <p:cNvPicPr>
            <a:picLocks noChangeAspect="1" noChangeArrowheads="1"/>
          </p:cNvPicPr>
          <p:nvPr/>
        </p:nvPicPr>
        <p:blipFill>
          <a:blip r:embed="rId3" cstate="print">
            <a:lum bright="2000"/>
          </a:blip>
          <a:stretch>
            <a:fillRect/>
          </a:stretch>
        </p:blipFill>
        <p:spPr bwMode="auto">
          <a:xfrm>
            <a:off x="323528" y="112298"/>
            <a:ext cx="8640960" cy="252461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620688"/>
            <a:ext cx="7416824" cy="13681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Динамика расходов </a:t>
            </a:r>
            <a:b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бюджета Первомайского сельского поселения Ремонтненского района,                </a:t>
            </a: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26123337"/>
              </p:ext>
            </p:extLst>
          </p:nvPr>
        </p:nvGraphicFramePr>
        <p:xfrm>
          <a:off x="-324544" y="1772816"/>
          <a:ext cx="9468544" cy="4563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6900" name="Rectangle 4"/>
          <p:cNvSpPr>
            <a:spLocks noChangeArrowheads="1"/>
          </p:cNvSpPr>
          <p:nvPr/>
        </p:nvSpPr>
        <p:spPr bwMode="auto">
          <a:xfrm>
            <a:off x="323528" y="1988840"/>
            <a:ext cx="136815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>
                <a:solidFill>
                  <a:prstClr val="black"/>
                </a:solidFill>
              </a:rPr>
              <a:t>тыс. рублей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429256" y="260648"/>
            <a:ext cx="331920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</a:p>
        </p:txBody>
      </p:sp>
      <p:sp>
        <p:nvSpPr>
          <p:cNvPr id="15" name="Line 36"/>
          <p:cNvSpPr>
            <a:spLocks noChangeShapeType="1"/>
          </p:cNvSpPr>
          <p:nvPr/>
        </p:nvSpPr>
        <p:spPr bwMode="auto">
          <a:xfrm flipV="1">
            <a:off x="3635896" y="4297430"/>
            <a:ext cx="1793360" cy="355706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8" name="Text Box 38"/>
          <p:cNvSpPr txBox="1">
            <a:spLocks noChangeArrowheads="1"/>
          </p:cNvSpPr>
          <p:nvPr/>
        </p:nvSpPr>
        <p:spPr bwMode="auto">
          <a:xfrm rot="20341785">
            <a:off x="4192130" y="4068755"/>
            <a:ext cx="8980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70C0"/>
                </a:solidFill>
              </a:rPr>
              <a:t>2,2%</a:t>
            </a: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1">
                    <a:lumMod val="75000"/>
                  </a:schemeClr>
                </a:solidFill>
              </a:rPr>
              <a:t>Динамика расходов бюджета Первомайского сельского поселения Ремонтненского района, тыс. рублей</a:t>
            </a:r>
          </a:p>
        </p:txBody>
      </p:sp>
      <p:graphicFrame>
        <p:nvGraphicFramePr>
          <p:cNvPr id="2" name="Object 4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4125855957"/>
              </p:ext>
            </p:extLst>
          </p:nvPr>
        </p:nvGraphicFramePr>
        <p:xfrm>
          <a:off x="1500188" y="1827213"/>
          <a:ext cx="6083300" cy="3948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43413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9731244"/>
              </p:ext>
            </p:extLst>
          </p:nvPr>
        </p:nvGraphicFramePr>
        <p:xfrm>
          <a:off x="250825" y="1557338"/>
          <a:ext cx="5400675" cy="506549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4084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74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73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74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92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2024</a:t>
                      </a:r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2025</a:t>
                      </a:r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2026</a:t>
                      </a:r>
                    </a:p>
                  </a:txBody>
                  <a:tcPr marL="91441" marR="91441" marT="45704" marB="4570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27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/>
                        <a:t>8 797,1</a:t>
                      </a:r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/>
                        <a:t>6 873,5</a:t>
                      </a:r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/>
                        <a:t>6 853,5</a:t>
                      </a:r>
                    </a:p>
                  </a:txBody>
                  <a:tcPr marL="91441" marR="91441" marT="45704" marB="4570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92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/>
                        <a:t>153,5</a:t>
                      </a:r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/>
                        <a:t>168,7</a:t>
                      </a:r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/>
                        <a:t>184,2</a:t>
                      </a:r>
                    </a:p>
                  </a:txBody>
                  <a:tcPr marL="91441" marR="91441" marT="45704" marB="4570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92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</a:t>
                      </a:r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/>
                        <a:t>23,7</a:t>
                      </a:r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/>
                        <a:t>23,8</a:t>
                      </a:r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/>
                        <a:t>23,8</a:t>
                      </a:r>
                    </a:p>
                  </a:txBody>
                  <a:tcPr marL="91441" marR="91441" marT="45704" marB="4570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920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4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Национальная экономика</a:t>
                      </a:r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/>
                        <a:t>0,0</a:t>
                      </a:r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/>
                        <a:t>0,0</a:t>
                      </a:r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/>
                        <a:t>0,0</a:t>
                      </a:r>
                    </a:p>
                  </a:txBody>
                  <a:tcPr marL="91441" marR="91441" marT="45704" marB="4570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27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/>
                        <a:t>758,5</a:t>
                      </a:r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/>
                        <a:t>577,7</a:t>
                      </a:r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/>
                        <a:t>187,0</a:t>
                      </a:r>
                    </a:p>
                  </a:txBody>
                  <a:tcPr marL="91441" marR="91441" marT="45704" marB="4570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92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/>
                        <a:t>7,0</a:t>
                      </a:r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/>
                        <a:t>12,5</a:t>
                      </a:r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/>
                        <a:t>7,1</a:t>
                      </a:r>
                    </a:p>
                  </a:txBody>
                  <a:tcPr marL="91441" marR="91441" marT="45704" marB="4570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92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/>
                        <a:t>4 009,0</a:t>
                      </a:r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/>
                        <a:t>3 350,2</a:t>
                      </a:r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/>
                        <a:t>3 021,4</a:t>
                      </a:r>
                    </a:p>
                  </a:txBody>
                  <a:tcPr marL="91441" marR="91441" marT="45704" marB="45704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8102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/>
                        <a:t>250,0</a:t>
                      </a:r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/>
                        <a:t>235,0</a:t>
                      </a:r>
                    </a:p>
                  </a:txBody>
                  <a:tcPr marL="91441" marR="91441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/>
                        <a:t>117,7</a:t>
                      </a:r>
                    </a:p>
                  </a:txBody>
                  <a:tcPr marL="91441" marR="91441" marT="45704" marB="45704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596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marL="91441" marR="91441" marT="45704" marB="45704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i="1" dirty="0"/>
                        <a:t>22,5</a:t>
                      </a:r>
                    </a:p>
                    <a:p>
                      <a:pPr algn="ctr"/>
                      <a:endParaRPr lang="ru-RU" sz="1200" b="1" i="1" dirty="0"/>
                    </a:p>
                    <a:p>
                      <a:pPr algn="ctr"/>
                      <a:r>
                        <a:rPr lang="ru-RU" sz="1200" b="1" i="1" dirty="0"/>
                        <a:t>18,6</a:t>
                      </a:r>
                    </a:p>
                  </a:txBody>
                  <a:tcPr marL="91441" marR="91441" marT="45704" marB="45704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i="1" dirty="0"/>
                        <a:t>24,5</a:t>
                      </a:r>
                    </a:p>
                    <a:p>
                      <a:pPr algn="ctr"/>
                      <a:endParaRPr lang="ru-RU" sz="1200" b="1" i="1" dirty="0"/>
                    </a:p>
                    <a:p>
                      <a:pPr algn="ctr"/>
                      <a:r>
                        <a:rPr lang="ru-RU" sz="1200" b="1" i="1" dirty="0"/>
                        <a:t>0,0</a:t>
                      </a:r>
                    </a:p>
                  </a:txBody>
                  <a:tcPr marL="91441" marR="91441" marT="45704" marB="45704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i="1" dirty="0"/>
                        <a:t>25,0</a:t>
                      </a:r>
                    </a:p>
                    <a:p>
                      <a:pPr algn="ctr"/>
                      <a:endParaRPr lang="ru-RU" sz="1200" b="1" i="1" dirty="0"/>
                    </a:p>
                    <a:p>
                      <a:pPr algn="ctr"/>
                      <a:r>
                        <a:rPr lang="ru-RU" sz="1200" b="1" i="1" dirty="0"/>
                        <a:t>0,0</a:t>
                      </a:r>
                    </a:p>
                  </a:txBody>
                  <a:tcPr marL="91441" marR="91441" marT="45704" marB="45704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596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общего характера бюджетам бюджетной системы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Российской Федерации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04" marB="45704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137256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692150"/>
            <a:ext cx="8893175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Структура расходов по разделам бюджетной классификации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86E8368-890D-42CF-90A9-79FA3717ED45}" type="slidenum">
              <a:rPr lang="ru-RU" altLang="ru-RU">
                <a:solidFill>
                  <a:srgbClr val="FFFFFF"/>
                </a:solidFill>
              </a:rPr>
              <a:pPr eaLnBrk="1" hangingPunct="1"/>
              <a:t>16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596188" y="1341438"/>
            <a:ext cx="13684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1300" b="1" dirty="0">
                <a:solidFill>
                  <a:prstClr val="black"/>
                </a:solidFill>
                <a:latin typeface="Arial" charset="0"/>
                <a:cs typeface="+mn-cs"/>
              </a:rPr>
              <a:t>тыс. рублей</a:t>
            </a:r>
          </a:p>
        </p:txBody>
      </p:sp>
      <p:graphicFrame>
        <p:nvGraphicFramePr>
          <p:cNvPr id="2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5018873"/>
              </p:ext>
            </p:extLst>
          </p:nvPr>
        </p:nvGraphicFramePr>
        <p:xfrm>
          <a:off x="5505450" y="1822450"/>
          <a:ext cx="3806825" cy="3070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28520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435280" cy="894382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Расходы бюджета в 2024 году 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14 039,9 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91092"/>
              </p:ext>
            </p:extLst>
          </p:nvPr>
        </p:nvGraphicFramePr>
        <p:xfrm>
          <a:off x="282724" y="1052736"/>
          <a:ext cx="8892480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4468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algn="ctr" fontAlgn="auto"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бюджета, формируемые в рамках муниципальных программ и </a:t>
            </a:r>
            <a:br>
              <a:rPr lang="ru-RU" sz="2200" b="1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непрограммные</a:t>
            </a:r>
            <a:r>
              <a:rPr lang="ru-RU" sz="2200" b="1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расходы, </a:t>
            </a:r>
            <a:r>
              <a:rPr lang="ru-RU" sz="2200" b="1" i="1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graphicFrame>
        <p:nvGraphicFramePr>
          <p:cNvPr id="3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9459758"/>
              </p:ext>
            </p:extLst>
          </p:nvPr>
        </p:nvGraphicFramePr>
        <p:xfrm>
          <a:off x="428625" y="1643063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032225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bject 2"/>
          <p:cNvSpPr>
            <a:spLocks noChangeArrowheads="1"/>
          </p:cNvSpPr>
          <p:nvPr/>
        </p:nvSpPr>
        <p:spPr bwMode="auto">
          <a:xfrm>
            <a:off x="479425" y="150813"/>
            <a:ext cx="8294688" cy="10064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8675" name="object 3"/>
          <p:cNvSpPr>
            <a:spLocks noGrp="1"/>
          </p:cNvSpPr>
          <p:nvPr>
            <p:ph type="title"/>
          </p:nvPr>
        </p:nvSpPr>
        <p:spPr>
          <a:xfrm>
            <a:off x="3548063" y="420688"/>
            <a:ext cx="2165350" cy="360362"/>
          </a:xfrm>
        </p:spPr>
        <p:txBody>
          <a:bodyPr tIns="12065"/>
          <a:lstStyle/>
          <a:p>
            <a:pPr marL="12700" eaLnBrk="1" hangingPunct="1">
              <a:spcBef>
                <a:spcPts val="100"/>
              </a:spcBef>
            </a:pPr>
            <a:r>
              <a:rPr lang="ru-RU" altLang="ru-RU" sz="2200">
                <a:solidFill>
                  <a:srgbClr val="FFFFFF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</a:rPr>
              <a:t>Обратная связь</a:t>
            </a:r>
            <a:endParaRPr lang="ru-RU" altLang="ru-RU" sz="220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</a:endParaRPr>
          </a:p>
        </p:txBody>
      </p:sp>
      <p:sp>
        <p:nvSpPr>
          <p:cNvPr id="28676" name="object 4"/>
          <p:cNvSpPr>
            <a:spLocks noChangeArrowheads="1"/>
          </p:cNvSpPr>
          <p:nvPr/>
        </p:nvSpPr>
        <p:spPr bwMode="auto">
          <a:xfrm>
            <a:off x="800100" y="1608138"/>
            <a:ext cx="7112000" cy="41529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8677" name="object 5"/>
          <p:cNvSpPr txBox="1">
            <a:spLocks noChangeArrowheads="1"/>
          </p:cNvSpPr>
          <p:nvPr/>
        </p:nvSpPr>
        <p:spPr bwMode="auto">
          <a:xfrm>
            <a:off x="2079625" y="2600325"/>
            <a:ext cx="4552950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335" rIns="0" bIns="0">
            <a:spAutoFit/>
          </a:bodyPr>
          <a:lstStyle>
            <a:lvl1pPr marL="184150" indent="-58738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ts val="100"/>
              </a:spcBef>
            </a:pPr>
            <a:r>
              <a:rPr lang="ru-RU" altLang="ru-RU" sz="2000" dirty="0">
                <a:solidFill>
                  <a:srgbClr val="FFFFFF"/>
                </a:solidFill>
                <a:latin typeface="Constantia" panose="02030602050306030303" pitchFamily="18" charset="0"/>
              </a:rPr>
              <a:t>Уважаемые пользователи! Направить  свои мнения и пожелания по работе  рубрики “Бюджет для граждан” вы</a:t>
            </a:r>
            <a:endParaRPr lang="ru-RU" altLang="ru-RU" sz="2000" dirty="0">
              <a:latin typeface="Constantia" panose="02030602050306030303" pitchFamily="18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ru-RU" altLang="ru-RU" sz="2000" dirty="0">
                <a:solidFill>
                  <a:srgbClr val="FFFFFF"/>
                </a:solidFill>
                <a:latin typeface="Constantia" panose="02030602050306030303" pitchFamily="18" charset="0"/>
              </a:rPr>
              <a:t>можете по электронному адресу</a:t>
            </a:r>
            <a:endParaRPr lang="ru-RU" altLang="ru-RU" sz="2000" dirty="0">
              <a:latin typeface="Constantia" panose="02030602050306030303" pitchFamily="18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en-US" altLang="ru-RU" sz="2000" dirty="0" err="1">
                <a:solidFill>
                  <a:srgbClr val="FFFFFF"/>
                </a:solidFill>
                <a:latin typeface="Constantia" panose="02030602050306030303" pitchFamily="18" charset="0"/>
                <a:hlinkClick r:id="rId4"/>
              </a:rPr>
              <a:t>sp</a:t>
            </a:r>
            <a:r>
              <a:rPr lang="ru-RU" altLang="ru-RU" sz="2000" dirty="0">
                <a:solidFill>
                  <a:srgbClr val="FFFFFF"/>
                </a:solidFill>
                <a:latin typeface="Constantia" panose="02030602050306030303" pitchFamily="18" charset="0"/>
                <a:hlinkClick r:id="rId4"/>
              </a:rPr>
              <a:t>32344</a:t>
            </a:r>
            <a:r>
              <a:rPr lang="en-US" altLang="ru-RU" sz="2000" dirty="0">
                <a:solidFill>
                  <a:srgbClr val="FFFFFF"/>
                </a:solidFill>
                <a:latin typeface="Constantia" panose="02030602050306030303" pitchFamily="18" charset="0"/>
                <a:hlinkClick r:id="rId4"/>
              </a:rPr>
              <a:t>@</a:t>
            </a:r>
            <a:r>
              <a:rPr lang="en-US" altLang="ru-RU" sz="2000" dirty="0">
                <a:solidFill>
                  <a:srgbClr val="FFFFFF"/>
                </a:solidFill>
                <a:latin typeface="Constantia" panose="02030602050306030303" pitchFamily="18" charset="0"/>
              </a:rPr>
              <a:t>donland.ru</a:t>
            </a:r>
            <a:endParaRPr lang="ru-RU" altLang="ru-RU" sz="2000" dirty="0">
              <a:solidFill>
                <a:srgbClr val="FFFFFF"/>
              </a:solidFill>
              <a:latin typeface="Constantia" panose="02030602050306030303" pitchFamily="18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ru-RU" altLang="ru-RU" sz="2000" dirty="0">
                <a:solidFill>
                  <a:srgbClr val="FFFFFF"/>
                </a:solidFill>
                <a:latin typeface="Constantia" panose="02030602050306030303" pitchFamily="18" charset="0"/>
              </a:rPr>
              <a:t>Ждем Ваших вопросов и предложений!</a:t>
            </a:r>
            <a:endParaRPr lang="ru-RU" altLang="ru-RU" sz="20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400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500694" y="260648"/>
            <a:ext cx="339178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9552" y="692696"/>
            <a:ext cx="3032316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Положения послания Президента Федеральному Собранию, определяющие бюджетную политику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786446" y="642918"/>
            <a:ext cx="2746564" cy="288032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Основные направления бюджетной и налоговой политики Первомайского сельского поселения</a:t>
            </a:r>
          </a:p>
          <a:p>
            <a:pPr lvl="0" algn="ctr"/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на 2024-2026 годы </a:t>
            </a:r>
          </a:p>
          <a:p>
            <a:pPr lvl="0" algn="ctr"/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(Постановление АПСП от 01.11.2023 № 88)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/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9552" y="3717032"/>
            <a:ext cx="3032316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rgbClr val="99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Прогноз социально-экономического развития  Первомайского сельского поселения на 2023-2026 года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(Постановление АПСП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 08.06.2023 № 51)</a:t>
            </a:r>
          </a:p>
          <a:p>
            <a:pPr algn="ctr"/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857884" y="3717032"/>
            <a:ext cx="2746564" cy="288032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Проект областного закона «Об областном бюджете на 2024 год и на плановый период 2025 и 2026 годов»</a:t>
            </a: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107504" y="2714620"/>
            <a:ext cx="9036496" cy="2000264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2000" b="1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Основа формирования бюджета Первомайского сельского поселения Ремонтненского района</a:t>
            </a:r>
            <a:br>
              <a:rPr lang="ru-RU" sz="2000" b="1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</a:br>
            <a:r>
              <a:rPr lang="ru-RU" sz="2000" b="1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на 2024год и на плановый период 2025 и 2026 годов</a:t>
            </a:r>
          </a:p>
          <a:p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>
          <a:xfrm flipH="1">
            <a:off x="8395244" y="295737"/>
            <a:ext cx="497236" cy="536416"/>
          </a:xfr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</a:t>
            </a: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составления бюджета Первомайского сельского поселения Ремонтненского района на 2024 год и на плановый период 2025 и 2026 годов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500034" y="1714488"/>
            <a:ext cx="7929618" cy="64294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gray">
          <a:xfrm>
            <a:off x="500034" y="2571744"/>
            <a:ext cx="7929618" cy="928694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/>
              <a:t> </a:t>
            </a:r>
            <a:endParaRPr lang="en-US" dirty="0"/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539552" y="2643182"/>
            <a:ext cx="78901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Объем безвозмездных поступлений бюджета сформирован в соответствии с областным законом «Об областном бюджете на 2024 год и на плановый период 2025 и 2026 годов» 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72702" y="295736"/>
            <a:ext cx="32477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>
          <a:xfrm flipH="1">
            <a:off x="8395244" y="295736"/>
            <a:ext cx="569244" cy="524579"/>
          </a:xfr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539552" y="1857364"/>
            <a:ext cx="78901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Доходы бюджета сформированы с учетом изменений, внесенных в бюджетное и налоговое законодательство</a:t>
            </a: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gray">
          <a:xfrm>
            <a:off x="467544" y="3929066"/>
            <a:ext cx="7962108" cy="1285884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0034" y="3857628"/>
            <a:ext cx="73448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Параметры бюджета сформированы в соответствии с Планом мероприятий по росту доходного потенциала Первомайского сельского поселения, Плана мероприятий по оптимизации расходов Первомайского сельского поселения и сокращению муниципального долга Первомайского сельского поселения до 2024 года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gray">
          <a:xfrm>
            <a:off x="428596" y="5429264"/>
            <a:ext cx="8034116" cy="785818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7544" y="5357826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Соблюдение условий в соответствии с заключенным соглашением о мерах по социально-экономическому развитию и оздоровлению муниципальных финансов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4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Первомайского сельского поселения на 2024-2026 годы </a:t>
            </a:r>
            <a:br>
              <a:rPr lang="ru-RU" sz="25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382000" y="1588"/>
            <a:ext cx="762000" cy="475084"/>
          </a:xfrm>
        </p:spPr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24128" y="70965"/>
            <a:ext cx="32477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59632" y="1412776"/>
            <a:ext cx="6912768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99FF66"/>
                </a:solidFill>
                <a:latin typeface="Monotype Corsiva" pitchFamily="66" charset="0"/>
              </a:rPr>
              <a:t>Утверждены постановлением Администрации Первомайского сельского поселения от 01.11.2023 № 88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512" y="2357430"/>
            <a:ext cx="2808312" cy="207170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/>
              <a:t>Указ Президента РФ от </a:t>
            </a:r>
          </a:p>
          <a:p>
            <a:r>
              <a:rPr lang="en-US" sz="1600" dirty="0"/>
              <a:t>07.05.2018N 204 </a:t>
            </a:r>
          </a:p>
          <a:p>
            <a:r>
              <a:rPr lang="ru-RU" sz="1600" dirty="0"/>
              <a:t>«О национальных </a:t>
            </a:r>
          </a:p>
          <a:p>
            <a:r>
              <a:rPr lang="ru-RU" sz="1600" dirty="0"/>
              <a:t>целях и стратегических</a:t>
            </a:r>
          </a:p>
          <a:p>
            <a:r>
              <a:rPr lang="ru-RU" sz="1600" dirty="0"/>
              <a:t>задачах развития </a:t>
            </a:r>
          </a:p>
          <a:p>
            <a:r>
              <a:rPr lang="ru-RU" sz="1600" dirty="0"/>
              <a:t>Российской Федерации </a:t>
            </a:r>
          </a:p>
          <a:p>
            <a:r>
              <a:rPr lang="ru-RU" sz="1600" dirty="0"/>
              <a:t>на период до 2024 </a:t>
            </a:r>
          </a:p>
          <a:p>
            <a:r>
              <a:rPr lang="ru-RU" sz="1600" dirty="0"/>
              <a:t>года» </a:t>
            </a:r>
            <a:endParaRPr lang="ru-RU" sz="1600" b="1" dirty="0">
              <a:solidFill>
                <a:srgbClr val="FFFF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60032" y="2420888"/>
            <a:ext cx="3960440" cy="201622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•Обеспечение </a:t>
            </a:r>
          </a:p>
          <a:p>
            <a:r>
              <a:rPr lang="ru-RU" dirty="0"/>
              <a:t>сбалансированности и </a:t>
            </a:r>
          </a:p>
          <a:p>
            <a:r>
              <a:rPr lang="ru-RU" dirty="0"/>
              <a:t>Устойчивости бюджетной </a:t>
            </a:r>
          </a:p>
          <a:p>
            <a:r>
              <a:rPr lang="ru-RU" dirty="0"/>
              <a:t>системы </a:t>
            </a:r>
          </a:p>
          <a:p>
            <a:r>
              <a:rPr lang="ru-RU" dirty="0"/>
              <a:t>•Экономический рост </a:t>
            </a:r>
          </a:p>
          <a:p>
            <a:r>
              <a:rPr lang="ru-RU" dirty="0"/>
              <a:t>•Повышение уровня жизни </a:t>
            </a:r>
          </a:p>
          <a:p>
            <a:r>
              <a:rPr lang="ru-RU" dirty="0"/>
              <a:t>граждан 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3059832" y="2780928"/>
            <a:ext cx="1872208" cy="1152128"/>
          </a:xfrm>
          <a:prstGeom prst="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Constantia" pitchFamily="18" charset="0"/>
              </a:rPr>
              <a:t>Приоритетные цели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5286388"/>
            <a:ext cx="8136904" cy="10715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•</a:t>
            </a:r>
            <a:r>
              <a:rPr lang="ru-RU" dirty="0">
                <a:solidFill>
                  <a:schemeClr val="tx1"/>
                </a:solidFill>
              </a:rPr>
              <a:t> • Реализация Указов Президента РФ</a:t>
            </a:r>
          </a:p>
          <a:p>
            <a:r>
              <a:rPr lang="ru-RU" dirty="0">
                <a:solidFill>
                  <a:schemeClr val="tx1"/>
                </a:solidFill>
              </a:rPr>
              <a:t>  • Достижение целей социально</a:t>
            </a:r>
            <a:r>
              <a:rPr lang="ru-RU" b="1" dirty="0">
                <a:solidFill>
                  <a:schemeClr val="tx1"/>
                </a:solidFill>
              </a:rPr>
              <a:t>-</a:t>
            </a:r>
            <a:r>
              <a:rPr lang="ru-RU" dirty="0">
                <a:solidFill>
                  <a:schemeClr val="tx1"/>
                </a:solidFill>
              </a:rPr>
              <a:t>экономического</a:t>
            </a:r>
          </a:p>
          <a:p>
            <a:r>
              <a:rPr lang="ru-RU" dirty="0">
                <a:solidFill>
                  <a:schemeClr val="tx1"/>
                </a:solidFill>
              </a:rPr>
              <a:t>     развития Первомайского сельского поселения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14348" y="4500570"/>
            <a:ext cx="5472608" cy="57606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Monotype Corsiva" pitchFamily="66" charset="0"/>
              </a:rPr>
              <a:t>Ключевые задачи</a:t>
            </a:r>
          </a:p>
        </p:txBody>
      </p:sp>
    </p:spTree>
    <p:extLst>
      <p:ext uri="{BB962C8B-B14F-4D97-AF65-F5344CB8AC3E}">
        <p14:creationId xmlns:p14="http://schemas.microsoft.com/office/powerpoint/2010/main" val="4020588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Основные приоритеты Первомайского сельского поселения</a:t>
            </a:r>
            <a:b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endParaRPr lang="ru-RU" sz="32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382000" y="1588"/>
            <a:ext cx="762000" cy="489892"/>
          </a:xfrm>
        </p:spPr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357818" y="260648"/>
            <a:ext cx="328153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733991899"/>
              </p:ext>
            </p:extLst>
          </p:nvPr>
        </p:nvGraphicFramePr>
        <p:xfrm>
          <a:off x="0" y="3501008"/>
          <a:ext cx="9144000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2852936"/>
            <a:ext cx="9144000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 бюджетной политики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628800"/>
            <a:ext cx="7416824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Обеспечение социального благополучия населения</a:t>
            </a:r>
          </a:p>
        </p:txBody>
      </p:sp>
    </p:spTree>
    <p:extLst>
      <p:ext uri="{BB962C8B-B14F-4D97-AF65-F5344CB8AC3E}">
        <p14:creationId xmlns:p14="http://schemas.microsoft.com/office/powerpoint/2010/main" val="4020588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60432" y="295736"/>
            <a:ext cx="489594" cy="458357"/>
          </a:xfrm>
        </p:spPr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292080" y="243695"/>
            <a:ext cx="331920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</a:p>
        </p:txBody>
      </p:sp>
      <p:graphicFrame>
        <p:nvGraphicFramePr>
          <p:cNvPr id="30" name="Схема 29"/>
          <p:cNvGraphicFramePr/>
          <p:nvPr>
            <p:extLst>
              <p:ext uri="{D42A27DB-BD31-4B8C-83A1-F6EECF244321}">
                <p14:modId xmlns:p14="http://schemas.microsoft.com/office/powerpoint/2010/main" val="2913150752"/>
              </p:ext>
            </p:extLst>
          </p:nvPr>
        </p:nvGraphicFramePr>
        <p:xfrm>
          <a:off x="357158" y="1785926"/>
          <a:ext cx="8607900" cy="4826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-193974" y="754093"/>
            <a:ext cx="9144000" cy="10895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16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Меры, принимаемые для обеспечения сбалансированности бюджета Первомайского сельского поселения Ремонтненского района </a:t>
            </a:r>
            <a:endParaRPr lang="ru-RU" sz="216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j-lt"/>
              <a:cs typeface="+mn-cs"/>
            </a:endParaRPr>
          </a:p>
        </p:txBody>
      </p:sp>
      <p:pic>
        <p:nvPicPr>
          <p:cNvPr id="9" name="Рисунок 8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57224" y="2285992"/>
            <a:ext cx="675694" cy="450181"/>
          </a:xfrm>
          <a:prstGeom prst="rect">
            <a:avLst/>
          </a:prstGeom>
        </p:spPr>
      </p:pic>
      <p:pic>
        <p:nvPicPr>
          <p:cNvPr id="12" name="Рисунок 11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1538" y="5000636"/>
            <a:ext cx="675694" cy="45018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692696"/>
            <a:ext cx="8482862" cy="66460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бюджета Первомайского сельского поселения Ремонтненского района на 2024-2026 годы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429256" y="260648"/>
            <a:ext cx="331920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866536"/>
              </p:ext>
            </p:extLst>
          </p:nvPr>
        </p:nvGraphicFramePr>
        <p:xfrm>
          <a:off x="395536" y="1714488"/>
          <a:ext cx="8462743" cy="4137725"/>
        </p:xfrm>
        <a:graphic>
          <a:graphicData uri="http://schemas.openxmlformats.org/drawingml/2006/table">
            <a:tbl>
              <a:tblPr/>
              <a:tblGrid>
                <a:gridCol w="2247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45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01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16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8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57256">
                <a:tc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</a:t>
                      </a:r>
                    </a:p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на 2023 год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2024 год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2025 год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2026 год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400">
                <a:tc>
                  <a:txBody>
                    <a:bodyPr/>
                    <a:lstStyle/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Доходы, всего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13 720,0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14 039,9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11 265,9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10 419,7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4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 них: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46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 и неналоговые доходы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1 878,0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1 897,0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1 944,8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1 998,3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739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11 842,0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12 142,9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9 321,1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8 421,4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52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всего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13 720,0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14 039,9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11 265,9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10 419,7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66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Дефицит, Профицит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357298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>
                <a:solidFill>
                  <a:prstClr val="black"/>
                </a:solidFill>
              </a:rPr>
              <a:t>тыс. рублей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50405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5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</a:t>
            </a:r>
            <a:r>
              <a:rPr lang="ru-RU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Первомайского сельского поселения Ремонтненского района</a:t>
            </a:r>
            <a:br>
              <a:rPr lang="ru-RU" sz="25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500" b="1" dirty="0">
                <a:solidFill>
                  <a:srgbClr val="1FD15A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2024 год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429256" y="260648"/>
            <a:ext cx="346322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131727454"/>
              </p:ext>
            </p:extLst>
          </p:nvPr>
        </p:nvGraphicFramePr>
        <p:xfrm>
          <a:off x="323528" y="1772816"/>
          <a:ext cx="381642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2522357279"/>
              </p:ext>
            </p:extLst>
          </p:nvPr>
        </p:nvGraphicFramePr>
        <p:xfrm>
          <a:off x="5220072" y="1772816"/>
          <a:ext cx="36724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Доходы бюджета</a:t>
            </a:r>
          </a:p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14 039,9</a:t>
            </a: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68144" y="1196752"/>
            <a:ext cx="26642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14 039,9</a:t>
            </a: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>
                <a:solidFill>
                  <a:prstClr val="black"/>
                </a:solidFill>
              </a:rPr>
              <a:t>тыс. рублей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30746344-savings-finances-economy-and-home-concept-close-up-of-man--Stock-Ph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620688"/>
            <a:ext cx="3384376" cy="199134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6712"/>
            <a:ext cx="8928100" cy="37941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Динамика доходов бюджета Первомайского сельского поселения Ремонтненского района</a:t>
            </a:r>
            <a:endParaRPr lang="ru-RU" sz="2000" b="1" i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</p:txBody>
      </p:sp>
      <p:graphicFrame>
        <p:nvGraphicFramePr>
          <p:cNvPr id="40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62514921"/>
              </p:ext>
            </p:extLst>
          </p:nvPr>
        </p:nvGraphicFramePr>
        <p:xfrm>
          <a:off x="0" y="1628800"/>
          <a:ext cx="9043988" cy="46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611560" y="1916832"/>
            <a:ext cx="125978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>
                <a:solidFill>
                  <a:prstClr val="black"/>
                </a:solidFill>
              </a:rPr>
              <a:t>тыс. рублей</a:t>
            </a:r>
          </a:p>
        </p:txBody>
      </p:sp>
      <p:sp>
        <p:nvSpPr>
          <p:cNvPr id="331795" name="Text Box 19"/>
          <p:cNvSpPr txBox="1">
            <a:spLocks noChangeArrowheads="1"/>
          </p:cNvSpPr>
          <p:nvPr/>
        </p:nvSpPr>
        <p:spPr bwMode="auto">
          <a:xfrm>
            <a:off x="4432831" y="2361402"/>
            <a:ext cx="11945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/>
              <a:t>14 039,9</a:t>
            </a:r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5500694" y="260648"/>
            <a:ext cx="331977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2292935" y="2381585"/>
            <a:ext cx="12144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/>
              <a:t>13 720,0</a:t>
            </a:r>
            <a:endParaRPr lang="ru-RU" dirty="0"/>
          </a:p>
        </p:txBody>
      </p:sp>
      <p:sp>
        <p:nvSpPr>
          <p:cNvPr id="29" name="Text Box 38"/>
          <p:cNvSpPr txBox="1">
            <a:spLocks noChangeArrowheads="1"/>
          </p:cNvSpPr>
          <p:nvPr/>
        </p:nvSpPr>
        <p:spPr bwMode="auto">
          <a:xfrm rot="20825595">
            <a:off x="3480106" y="4451294"/>
            <a:ext cx="80928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101,0</a:t>
            </a:r>
            <a:r>
              <a:rPr lang="ru-RU" sz="1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%</a:t>
            </a:r>
          </a:p>
        </p:txBody>
      </p:sp>
      <p:sp>
        <p:nvSpPr>
          <p:cNvPr id="30" name="Text Box 37"/>
          <p:cNvSpPr txBox="1">
            <a:spLocks noChangeArrowheads="1"/>
          </p:cNvSpPr>
          <p:nvPr/>
        </p:nvSpPr>
        <p:spPr bwMode="auto">
          <a:xfrm rot="20345247">
            <a:off x="3565515" y="2909207"/>
            <a:ext cx="87425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70C0"/>
                </a:solidFill>
              </a:rPr>
              <a:t>2,34 %</a:t>
            </a:r>
          </a:p>
        </p:txBody>
      </p:sp>
      <p:sp>
        <p:nvSpPr>
          <p:cNvPr id="18" name="Line 34"/>
          <p:cNvSpPr>
            <a:spLocks noChangeShapeType="1"/>
          </p:cNvSpPr>
          <p:nvPr/>
        </p:nvSpPr>
        <p:spPr bwMode="auto">
          <a:xfrm flipV="1">
            <a:off x="3428992" y="2924945"/>
            <a:ext cx="1031418" cy="48143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9" name="Line 35"/>
          <p:cNvSpPr>
            <a:spLocks noChangeShapeType="1"/>
          </p:cNvSpPr>
          <p:nvPr/>
        </p:nvSpPr>
        <p:spPr bwMode="auto">
          <a:xfrm flipV="1">
            <a:off x="3428992" y="4941167"/>
            <a:ext cx="998992" cy="0"/>
          </a:xfrm>
          <a:prstGeom prst="line">
            <a:avLst/>
          </a:prstGeom>
          <a:noFill/>
          <a:ln w="19050">
            <a:solidFill>
              <a:srgbClr val="333399"/>
            </a:solidFill>
            <a:prstDash val="lgDash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22433</TotalTime>
  <Words>1031</Words>
  <Application>Microsoft Office PowerPoint</Application>
  <PresentationFormat>Экран (4:3)</PresentationFormat>
  <Paragraphs>270</Paragraphs>
  <Slides>19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31" baseType="lpstr">
      <vt:lpstr>Arial</vt:lpstr>
      <vt:lpstr>Calibri</vt:lpstr>
      <vt:lpstr>Cambria Math</vt:lpstr>
      <vt:lpstr>Constantia</vt:lpstr>
      <vt:lpstr>Georgia</vt:lpstr>
      <vt:lpstr>Monotype Corsiva</vt:lpstr>
      <vt:lpstr>Times New Roman</vt:lpstr>
      <vt:lpstr>Trebuchet MS</vt:lpstr>
      <vt:lpstr>Trebuchet MS,Bold</vt:lpstr>
      <vt:lpstr>Wingdings 2</vt:lpstr>
      <vt:lpstr>10195094</vt:lpstr>
      <vt:lpstr>19_Городская</vt:lpstr>
      <vt:lpstr>Администрация Первомайского сельского поселения   </vt:lpstr>
      <vt:lpstr>Презентация PowerPoint</vt:lpstr>
      <vt:lpstr>Презентация PowerPoint</vt:lpstr>
      <vt:lpstr>Основные направления бюджетной и налоговой политики Первомайского сельского поселения на 2024-2026 годы  </vt:lpstr>
      <vt:lpstr>Основные приоритеты Первомайского сельского поселения </vt:lpstr>
      <vt:lpstr>Презентация PowerPoint</vt:lpstr>
      <vt:lpstr>Основные характеристики бюджета Первомайского сельского поселения Ремонтненского района на 2024-2026 годы</vt:lpstr>
      <vt:lpstr>Основные параметры бюджета Первомайского сельского поселения Ремонтненского района на 2024 год</vt:lpstr>
      <vt:lpstr>Динамика доходов бюджета Первомайского сельского поселения Ремонтненского района</vt:lpstr>
      <vt:lpstr>Собственные доходы бюджета Первомайского СЕЛЬСКОГО ПОСЕЛЕНИЯ Ремонтненского района</vt:lpstr>
      <vt:lpstr>Презентация PowerPoint</vt:lpstr>
      <vt:lpstr>Презентация PowerPoint</vt:lpstr>
      <vt:lpstr>Безвозмездные поступления из областного бюджета</vt:lpstr>
      <vt:lpstr>Динамика расходов  бюджета Первомайского сельского поселения Ремонтненского района,                </vt:lpstr>
      <vt:lpstr>Динамика расходов бюджета Первомайского сельского поселения Ремонтненского района, тыс. рублей</vt:lpstr>
      <vt:lpstr>Презентация PowerPoint</vt:lpstr>
      <vt:lpstr>Расходы бюджета в 2024 году  14 039,9 тыс. рублей</vt:lpstr>
      <vt:lpstr>Расходы бюджета, формируемые в рамках муниципальных программ и  непрограммные расходы, тыс. рублей</vt:lpstr>
      <vt:lpstr>Обратная связь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Власть Инфо</cp:lastModifiedBy>
  <cp:revision>2233</cp:revision>
  <dcterms:created xsi:type="dcterms:W3CDTF">2011-10-21T12:19:44Z</dcterms:created>
  <dcterms:modified xsi:type="dcterms:W3CDTF">2024-02-02T11:23:52Z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